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Lst>
  <p:sldSz cx="7556500" cy="10693400"/>
  <p:notesSz cx="6858000" cy="9144000"/>
  <p:embeddedFontLst>
    <p:embeddedFont>
      <p:font typeface="Garet" panose="020B0604020202020204" charset="0"/>
      <p:regular r:id="rId3"/>
    </p:embeddedFont>
    <p:embeddedFont>
      <p:font typeface="Garet Bold" panose="020B0604020202020204" charset="0"/>
      <p:regular r:id="rId4"/>
    </p:embeddedFont>
    <p:embeddedFont>
      <p:font typeface="Lato" panose="020F0502020204030203" pitchFamily="34" charset="0"/>
      <p:regular r:id="rId5"/>
    </p:embeddedFont>
    <p:embeddedFont>
      <p:font typeface="Lato Bold" panose="020B0604020202020204" charset="0"/>
      <p:regular r:id="rId6"/>
    </p:embeddedFont>
    <p:embeddedFont>
      <p:font typeface="Lato Heavy" panose="020B0604020202020204" charset="0"/>
      <p:regular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207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font" Target="fonts/font1.fntdata"/><Relationship Id="rId7" Type="http://schemas.openxmlformats.org/officeDocument/2006/relationships/font" Target="fonts/font5.fntdata"/><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tableStyles" Target="tableStyles.xml"/><Relationship Id="rId5" Type="http://schemas.openxmlformats.org/officeDocument/2006/relationships/font" Target="fonts/font3.fntdata"/><Relationship Id="rId10" Type="http://schemas.openxmlformats.org/officeDocument/2006/relationships/theme" Target="theme/theme1.xml"/><Relationship Id="rId4" Type="http://schemas.openxmlformats.org/officeDocument/2006/relationships/font" Target="fonts/font2.fntdata"/><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23-Aug-26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23-Aug-26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23-Aug-26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23-Aug-26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2622547" cy="10692000"/>
            <a:chOff x="0" y="0"/>
            <a:chExt cx="939862" cy="3831771"/>
          </a:xfrm>
        </p:grpSpPr>
        <p:sp>
          <p:nvSpPr>
            <p:cNvPr id="3" name="Freeform 3"/>
            <p:cNvSpPr/>
            <p:nvPr/>
          </p:nvSpPr>
          <p:spPr>
            <a:xfrm>
              <a:off x="0" y="0"/>
              <a:ext cx="939862" cy="3831772"/>
            </a:xfrm>
            <a:custGeom>
              <a:avLst/>
              <a:gdLst/>
              <a:ahLst/>
              <a:cxnLst/>
              <a:rect l="l" t="t" r="r" b="b"/>
              <a:pathLst>
                <a:path w="939862" h="3831772">
                  <a:moveTo>
                    <a:pt x="0" y="0"/>
                  </a:moveTo>
                  <a:lnTo>
                    <a:pt x="939862" y="0"/>
                  </a:lnTo>
                  <a:lnTo>
                    <a:pt x="939862" y="3831772"/>
                  </a:lnTo>
                  <a:lnTo>
                    <a:pt x="0" y="3831772"/>
                  </a:lnTo>
                  <a:close/>
                </a:path>
              </a:pathLst>
            </a:custGeom>
            <a:solidFill>
              <a:srgbClr val="323B4C"/>
            </a:solidFill>
          </p:spPr>
          <p:txBody>
            <a:bodyPr/>
            <a:lstStyle/>
            <a:p>
              <a:endParaRPr lang="en-US"/>
            </a:p>
          </p:txBody>
        </p:sp>
        <p:sp>
          <p:nvSpPr>
            <p:cNvPr id="4" name="TextBox 4"/>
            <p:cNvSpPr txBox="1"/>
            <p:nvPr/>
          </p:nvSpPr>
          <p:spPr>
            <a:xfrm>
              <a:off x="0" y="-19050"/>
              <a:ext cx="939862" cy="3850821"/>
            </a:xfrm>
            <a:prstGeom prst="rect">
              <a:avLst/>
            </a:prstGeom>
          </p:spPr>
          <p:txBody>
            <a:bodyPr lIns="50800" tIns="50800" rIns="50800" bIns="50800" rtlCol="0" anchor="ctr"/>
            <a:lstStyle/>
            <a:p>
              <a:pPr algn="ctr">
                <a:lnSpc>
                  <a:spcPts val="1540"/>
                </a:lnSpc>
              </a:pPr>
              <a:endParaRPr/>
            </a:p>
          </p:txBody>
        </p:sp>
      </p:grpSp>
      <p:sp>
        <p:nvSpPr>
          <p:cNvPr id="5" name="AutoShape 5"/>
          <p:cNvSpPr/>
          <p:nvPr/>
        </p:nvSpPr>
        <p:spPr>
          <a:xfrm>
            <a:off x="461273" y="2586496"/>
            <a:ext cx="2161274" cy="0"/>
          </a:xfrm>
          <a:prstGeom prst="line">
            <a:avLst/>
          </a:prstGeom>
          <a:ln w="9525" cap="flat">
            <a:solidFill>
              <a:srgbClr val="FFFFFF"/>
            </a:solidFill>
            <a:prstDash val="solid"/>
            <a:headEnd type="none" w="sm" len="sm"/>
            <a:tailEnd type="none" w="sm" len="sm"/>
          </a:ln>
        </p:spPr>
        <p:txBody>
          <a:bodyPr/>
          <a:lstStyle/>
          <a:p>
            <a:endParaRPr lang="en-US"/>
          </a:p>
        </p:txBody>
      </p:sp>
      <p:sp>
        <p:nvSpPr>
          <p:cNvPr id="6" name="AutoShape 6"/>
          <p:cNvSpPr/>
          <p:nvPr/>
        </p:nvSpPr>
        <p:spPr>
          <a:xfrm>
            <a:off x="461273" y="4720351"/>
            <a:ext cx="2161274" cy="0"/>
          </a:xfrm>
          <a:prstGeom prst="line">
            <a:avLst/>
          </a:prstGeom>
          <a:ln w="9525" cap="flat">
            <a:solidFill>
              <a:srgbClr val="FFFFFF"/>
            </a:solidFill>
            <a:prstDash val="solid"/>
            <a:headEnd type="none" w="sm" len="sm"/>
            <a:tailEnd type="none" w="sm" len="sm"/>
          </a:ln>
        </p:spPr>
        <p:txBody>
          <a:bodyPr/>
          <a:lstStyle/>
          <a:p>
            <a:endParaRPr lang="en-US"/>
          </a:p>
        </p:txBody>
      </p:sp>
      <p:sp>
        <p:nvSpPr>
          <p:cNvPr id="7" name="AutoShape 7"/>
          <p:cNvSpPr/>
          <p:nvPr/>
        </p:nvSpPr>
        <p:spPr>
          <a:xfrm>
            <a:off x="2880531" y="2586496"/>
            <a:ext cx="4421485" cy="0"/>
          </a:xfrm>
          <a:prstGeom prst="line">
            <a:avLst/>
          </a:prstGeom>
          <a:ln w="9525" cap="flat">
            <a:solidFill>
              <a:srgbClr val="323B4C"/>
            </a:solidFill>
            <a:prstDash val="solid"/>
            <a:headEnd type="none" w="sm" len="sm"/>
            <a:tailEnd type="none" w="sm" len="sm"/>
          </a:ln>
        </p:spPr>
        <p:txBody>
          <a:bodyPr/>
          <a:lstStyle/>
          <a:p>
            <a:endParaRPr lang="en-US"/>
          </a:p>
        </p:txBody>
      </p:sp>
      <p:sp>
        <p:nvSpPr>
          <p:cNvPr id="8" name="TextBox 8"/>
          <p:cNvSpPr txBox="1"/>
          <p:nvPr/>
        </p:nvSpPr>
        <p:spPr>
          <a:xfrm>
            <a:off x="461273" y="2250779"/>
            <a:ext cx="1806436" cy="280667"/>
          </a:xfrm>
          <a:prstGeom prst="rect">
            <a:avLst/>
          </a:prstGeom>
        </p:spPr>
        <p:txBody>
          <a:bodyPr lIns="0" tIns="0" rIns="0" bIns="0" rtlCol="0" anchor="t">
            <a:spAutoFit/>
          </a:bodyPr>
          <a:lstStyle/>
          <a:p>
            <a:pPr algn="l">
              <a:lnSpc>
                <a:spcPts val="2380"/>
              </a:lnSpc>
            </a:pPr>
            <a:r>
              <a:rPr lang="en-US" sz="1700" b="1">
                <a:solidFill>
                  <a:srgbClr val="FFFFFF"/>
                </a:solidFill>
                <a:latin typeface="Garet Bold"/>
                <a:ea typeface="Garet Bold"/>
                <a:cs typeface="Garet Bold"/>
                <a:sym typeface="Garet Bold"/>
              </a:rPr>
              <a:t>Contact</a:t>
            </a:r>
          </a:p>
        </p:txBody>
      </p:sp>
      <p:sp>
        <p:nvSpPr>
          <p:cNvPr id="9" name="TextBox 9"/>
          <p:cNvSpPr txBox="1"/>
          <p:nvPr/>
        </p:nvSpPr>
        <p:spPr>
          <a:xfrm>
            <a:off x="461273" y="4384633"/>
            <a:ext cx="1806436" cy="280667"/>
          </a:xfrm>
          <a:prstGeom prst="rect">
            <a:avLst/>
          </a:prstGeom>
        </p:spPr>
        <p:txBody>
          <a:bodyPr lIns="0" tIns="0" rIns="0" bIns="0" rtlCol="0" anchor="t">
            <a:spAutoFit/>
          </a:bodyPr>
          <a:lstStyle/>
          <a:p>
            <a:pPr algn="l">
              <a:lnSpc>
                <a:spcPts val="2380"/>
              </a:lnSpc>
            </a:pPr>
            <a:r>
              <a:rPr lang="en-US" sz="1700" b="1">
                <a:solidFill>
                  <a:srgbClr val="FFFFFF"/>
                </a:solidFill>
                <a:latin typeface="Garet Bold"/>
                <a:ea typeface="Garet Bold"/>
                <a:cs typeface="Garet Bold"/>
                <a:sym typeface="Garet Bold"/>
              </a:rPr>
              <a:t>Education</a:t>
            </a:r>
          </a:p>
        </p:txBody>
      </p:sp>
      <p:sp>
        <p:nvSpPr>
          <p:cNvPr id="10" name="TextBox 10"/>
          <p:cNvSpPr txBox="1"/>
          <p:nvPr/>
        </p:nvSpPr>
        <p:spPr>
          <a:xfrm>
            <a:off x="461273" y="2922042"/>
            <a:ext cx="862115" cy="147113"/>
          </a:xfrm>
          <a:prstGeom prst="rect">
            <a:avLst/>
          </a:prstGeom>
        </p:spPr>
        <p:txBody>
          <a:bodyPr lIns="0" tIns="0" rIns="0" bIns="0" rtlCol="0" anchor="t">
            <a:spAutoFit/>
          </a:bodyPr>
          <a:lstStyle/>
          <a:p>
            <a:pPr algn="l">
              <a:lnSpc>
                <a:spcPts val="1360"/>
              </a:lnSpc>
            </a:pPr>
            <a:r>
              <a:rPr lang="en-US" sz="800">
                <a:solidFill>
                  <a:srgbClr val="FFFFFF"/>
                </a:solidFill>
                <a:latin typeface="Garet"/>
                <a:ea typeface="Garet"/>
                <a:cs typeface="Garet"/>
                <a:sym typeface="Garet"/>
              </a:rPr>
              <a:t>123-456-7890</a:t>
            </a:r>
          </a:p>
        </p:txBody>
      </p:sp>
      <p:sp>
        <p:nvSpPr>
          <p:cNvPr id="11" name="TextBox 11"/>
          <p:cNvSpPr txBox="1"/>
          <p:nvPr/>
        </p:nvSpPr>
        <p:spPr>
          <a:xfrm>
            <a:off x="461273" y="2732156"/>
            <a:ext cx="639998" cy="203198"/>
          </a:xfrm>
          <a:prstGeom prst="rect">
            <a:avLst/>
          </a:prstGeom>
        </p:spPr>
        <p:txBody>
          <a:bodyPr lIns="0" tIns="0" rIns="0" bIns="0" rtlCol="0" anchor="t">
            <a:spAutoFit/>
          </a:bodyPr>
          <a:lstStyle/>
          <a:p>
            <a:pPr algn="l">
              <a:lnSpc>
                <a:spcPts val="1700"/>
              </a:lnSpc>
            </a:pPr>
            <a:r>
              <a:rPr lang="en-US" sz="1000" b="1">
                <a:solidFill>
                  <a:srgbClr val="FFFFFF"/>
                </a:solidFill>
                <a:latin typeface="Garet Bold"/>
                <a:ea typeface="Garet Bold"/>
                <a:cs typeface="Garet Bold"/>
                <a:sym typeface="Garet Bold"/>
              </a:rPr>
              <a:t>Phone</a:t>
            </a:r>
          </a:p>
        </p:txBody>
      </p:sp>
      <p:sp>
        <p:nvSpPr>
          <p:cNvPr id="12" name="TextBox 12"/>
          <p:cNvSpPr txBox="1"/>
          <p:nvPr/>
        </p:nvSpPr>
        <p:spPr>
          <a:xfrm>
            <a:off x="461273" y="3413705"/>
            <a:ext cx="1499766" cy="147113"/>
          </a:xfrm>
          <a:prstGeom prst="rect">
            <a:avLst/>
          </a:prstGeom>
        </p:spPr>
        <p:txBody>
          <a:bodyPr lIns="0" tIns="0" rIns="0" bIns="0" rtlCol="0" anchor="t">
            <a:spAutoFit/>
          </a:bodyPr>
          <a:lstStyle/>
          <a:p>
            <a:pPr algn="l">
              <a:lnSpc>
                <a:spcPts val="1360"/>
              </a:lnSpc>
            </a:pPr>
            <a:r>
              <a:rPr lang="en-US" sz="800">
                <a:solidFill>
                  <a:srgbClr val="FFFFFF"/>
                </a:solidFill>
                <a:latin typeface="Garet"/>
                <a:ea typeface="Garet"/>
                <a:cs typeface="Garet"/>
                <a:sym typeface="Garet"/>
              </a:rPr>
              <a:t>hello@reallygreatsite.com</a:t>
            </a:r>
          </a:p>
        </p:txBody>
      </p:sp>
      <p:sp>
        <p:nvSpPr>
          <p:cNvPr id="13" name="TextBox 13"/>
          <p:cNvSpPr txBox="1"/>
          <p:nvPr/>
        </p:nvSpPr>
        <p:spPr>
          <a:xfrm>
            <a:off x="461273" y="3239082"/>
            <a:ext cx="1091173" cy="203198"/>
          </a:xfrm>
          <a:prstGeom prst="rect">
            <a:avLst/>
          </a:prstGeom>
        </p:spPr>
        <p:txBody>
          <a:bodyPr lIns="0" tIns="0" rIns="0" bIns="0" rtlCol="0" anchor="t">
            <a:spAutoFit/>
          </a:bodyPr>
          <a:lstStyle/>
          <a:p>
            <a:pPr algn="l">
              <a:lnSpc>
                <a:spcPts val="1700"/>
              </a:lnSpc>
            </a:pPr>
            <a:r>
              <a:rPr lang="en-US" sz="1000" b="1">
                <a:solidFill>
                  <a:srgbClr val="FFFFFF"/>
                </a:solidFill>
                <a:latin typeface="Garet Bold"/>
                <a:ea typeface="Garet Bold"/>
                <a:cs typeface="Garet Bold"/>
                <a:sym typeface="Garet Bold"/>
              </a:rPr>
              <a:t>Email</a:t>
            </a:r>
          </a:p>
        </p:txBody>
      </p:sp>
      <p:sp>
        <p:nvSpPr>
          <p:cNvPr id="14" name="TextBox 14"/>
          <p:cNvSpPr txBox="1"/>
          <p:nvPr/>
        </p:nvSpPr>
        <p:spPr>
          <a:xfrm>
            <a:off x="461273" y="3923195"/>
            <a:ext cx="1426496" cy="147113"/>
          </a:xfrm>
          <a:prstGeom prst="rect">
            <a:avLst/>
          </a:prstGeom>
        </p:spPr>
        <p:txBody>
          <a:bodyPr lIns="0" tIns="0" rIns="0" bIns="0" rtlCol="0" anchor="t">
            <a:spAutoFit/>
          </a:bodyPr>
          <a:lstStyle/>
          <a:p>
            <a:pPr algn="l">
              <a:lnSpc>
                <a:spcPts val="1360"/>
              </a:lnSpc>
            </a:pPr>
            <a:r>
              <a:rPr lang="en-US" sz="800">
                <a:solidFill>
                  <a:srgbClr val="FFFFFF"/>
                </a:solidFill>
                <a:latin typeface="Garet"/>
                <a:ea typeface="Garet"/>
                <a:cs typeface="Garet"/>
                <a:sym typeface="Garet"/>
              </a:rPr>
              <a:t>123 Anywhere St., Any City</a:t>
            </a:r>
          </a:p>
        </p:txBody>
      </p:sp>
      <p:sp>
        <p:nvSpPr>
          <p:cNvPr id="15" name="TextBox 15"/>
          <p:cNvSpPr txBox="1"/>
          <p:nvPr/>
        </p:nvSpPr>
        <p:spPr>
          <a:xfrm>
            <a:off x="461273" y="3730746"/>
            <a:ext cx="841110" cy="203198"/>
          </a:xfrm>
          <a:prstGeom prst="rect">
            <a:avLst/>
          </a:prstGeom>
        </p:spPr>
        <p:txBody>
          <a:bodyPr lIns="0" tIns="0" rIns="0" bIns="0" rtlCol="0" anchor="t">
            <a:spAutoFit/>
          </a:bodyPr>
          <a:lstStyle/>
          <a:p>
            <a:pPr algn="l">
              <a:lnSpc>
                <a:spcPts val="1700"/>
              </a:lnSpc>
            </a:pPr>
            <a:r>
              <a:rPr lang="en-US" sz="1000" b="1">
                <a:solidFill>
                  <a:srgbClr val="FFFFFF"/>
                </a:solidFill>
                <a:latin typeface="Garet Bold"/>
                <a:ea typeface="Garet Bold"/>
                <a:cs typeface="Garet Bold"/>
                <a:sym typeface="Garet Bold"/>
              </a:rPr>
              <a:t>Address</a:t>
            </a:r>
          </a:p>
        </p:txBody>
      </p:sp>
      <p:sp>
        <p:nvSpPr>
          <p:cNvPr id="16" name="TextBox 16"/>
          <p:cNvSpPr txBox="1"/>
          <p:nvPr/>
        </p:nvSpPr>
        <p:spPr>
          <a:xfrm>
            <a:off x="2880531" y="434268"/>
            <a:ext cx="4082472" cy="490855"/>
          </a:xfrm>
          <a:prstGeom prst="rect">
            <a:avLst/>
          </a:prstGeom>
        </p:spPr>
        <p:txBody>
          <a:bodyPr lIns="0" tIns="0" rIns="0" bIns="0" rtlCol="0" anchor="t">
            <a:spAutoFit/>
          </a:bodyPr>
          <a:lstStyle/>
          <a:p>
            <a:pPr algn="l">
              <a:lnSpc>
                <a:spcPts val="3920"/>
              </a:lnSpc>
            </a:pPr>
            <a:r>
              <a:rPr lang="en-US" sz="2800" b="1" spc="196">
                <a:solidFill>
                  <a:srgbClr val="323B4C"/>
                </a:solidFill>
                <a:latin typeface="Garet Bold"/>
                <a:ea typeface="Garet Bold"/>
                <a:cs typeface="Garet Bold"/>
                <a:sym typeface="Garet Bold"/>
              </a:rPr>
              <a:t>Mariana Anderson</a:t>
            </a:r>
          </a:p>
        </p:txBody>
      </p:sp>
      <p:sp>
        <p:nvSpPr>
          <p:cNvPr id="17" name="TextBox 17"/>
          <p:cNvSpPr txBox="1"/>
          <p:nvPr/>
        </p:nvSpPr>
        <p:spPr>
          <a:xfrm>
            <a:off x="2880531" y="939144"/>
            <a:ext cx="3436700" cy="257175"/>
          </a:xfrm>
          <a:prstGeom prst="rect">
            <a:avLst/>
          </a:prstGeom>
        </p:spPr>
        <p:txBody>
          <a:bodyPr lIns="0" tIns="0" rIns="0" bIns="0" rtlCol="0" anchor="t">
            <a:spAutoFit/>
          </a:bodyPr>
          <a:lstStyle/>
          <a:p>
            <a:pPr algn="l">
              <a:lnSpc>
                <a:spcPts val="2100"/>
              </a:lnSpc>
              <a:spcBef>
                <a:spcPct val="0"/>
              </a:spcBef>
            </a:pPr>
            <a:r>
              <a:rPr lang="en-US" sz="1500" spc="321">
                <a:solidFill>
                  <a:srgbClr val="323B4C"/>
                </a:solidFill>
                <a:latin typeface="Garet"/>
                <a:ea typeface="Garet"/>
                <a:cs typeface="Garet"/>
                <a:sym typeface="Garet"/>
              </a:rPr>
              <a:t>Marketing Manager</a:t>
            </a:r>
          </a:p>
        </p:txBody>
      </p:sp>
      <p:sp>
        <p:nvSpPr>
          <p:cNvPr id="18" name="TextBox 18"/>
          <p:cNvSpPr txBox="1"/>
          <p:nvPr/>
        </p:nvSpPr>
        <p:spPr>
          <a:xfrm>
            <a:off x="2880531" y="1285330"/>
            <a:ext cx="4421485" cy="414656"/>
          </a:xfrm>
          <a:prstGeom prst="rect">
            <a:avLst/>
          </a:prstGeom>
        </p:spPr>
        <p:txBody>
          <a:bodyPr lIns="0" tIns="0" rIns="0" bIns="0" rtlCol="0" anchor="t">
            <a:spAutoFit/>
          </a:bodyPr>
          <a:lstStyle/>
          <a:p>
            <a:pPr algn="just">
              <a:lnSpc>
                <a:spcPts val="1120"/>
              </a:lnSpc>
            </a:pPr>
            <a:r>
              <a:rPr lang="en-US" sz="800">
                <a:solidFill>
                  <a:srgbClr val="737373"/>
                </a:solidFill>
                <a:latin typeface="Lato"/>
                <a:ea typeface="Lato"/>
                <a:cs typeface="Lato"/>
                <a:sym typeface="Lato"/>
              </a:rPr>
              <a:t>Lorem ipsum dolor sit amet, consectetur adipiscing elit. Nunc sit amet sem nec risus egestas accumsan. In enim nunc, tincidunt ut quam eget, luctus sollicitudin neque. Sed leo nisl, semper ac hendrerit a, sollicitudin in arcu.</a:t>
            </a:r>
          </a:p>
        </p:txBody>
      </p:sp>
      <p:sp>
        <p:nvSpPr>
          <p:cNvPr id="19" name="TextBox 19"/>
          <p:cNvSpPr txBox="1"/>
          <p:nvPr/>
        </p:nvSpPr>
        <p:spPr>
          <a:xfrm>
            <a:off x="2880531" y="2250779"/>
            <a:ext cx="1633375" cy="280667"/>
          </a:xfrm>
          <a:prstGeom prst="rect">
            <a:avLst/>
          </a:prstGeom>
        </p:spPr>
        <p:txBody>
          <a:bodyPr lIns="0" tIns="0" rIns="0" bIns="0" rtlCol="0" anchor="t">
            <a:spAutoFit/>
          </a:bodyPr>
          <a:lstStyle/>
          <a:p>
            <a:pPr algn="l">
              <a:lnSpc>
                <a:spcPts val="2380"/>
              </a:lnSpc>
            </a:pPr>
            <a:r>
              <a:rPr lang="en-US" sz="1700" b="1">
                <a:solidFill>
                  <a:srgbClr val="323B4C"/>
                </a:solidFill>
                <a:latin typeface="Garet Bold"/>
                <a:ea typeface="Garet Bold"/>
                <a:cs typeface="Garet Bold"/>
                <a:sym typeface="Garet Bold"/>
              </a:rPr>
              <a:t>Experience</a:t>
            </a:r>
          </a:p>
        </p:txBody>
      </p:sp>
      <p:sp>
        <p:nvSpPr>
          <p:cNvPr id="20" name="AutoShape 20"/>
          <p:cNvSpPr/>
          <p:nvPr/>
        </p:nvSpPr>
        <p:spPr>
          <a:xfrm rot="5400000">
            <a:off x="111884" y="5711037"/>
            <a:ext cx="5639990" cy="0"/>
          </a:xfrm>
          <a:prstGeom prst="line">
            <a:avLst/>
          </a:prstGeom>
          <a:ln w="9525" cap="flat">
            <a:solidFill>
              <a:srgbClr val="323B4C"/>
            </a:solidFill>
            <a:prstDash val="solid"/>
            <a:headEnd type="none" w="sm" len="sm"/>
            <a:tailEnd type="none" w="sm" len="sm"/>
          </a:ln>
        </p:spPr>
        <p:txBody>
          <a:bodyPr/>
          <a:lstStyle/>
          <a:p>
            <a:endParaRPr lang="en-US"/>
          </a:p>
        </p:txBody>
      </p:sp>
      <p:sp>
        <p:nvSpPr>
          <p:cNvPr id="21" name="TextBox 21"/>
          <p:cNvSpPr txBox="1"/>
          <p:nvPr/>
        </p:nvSpPr>
        <p:spPr>
          <a:xfrm>
            <a:off x="3111055" y="3439162"/>
            <a:ext cx="4190961" cy="1074422"/>
          </a:xfrm>
          <a:prstGeom prst="rect">
            <a:avLst/>
          </a:prstGeom>
        </p:spPr>
        <p:txBody>
          <a:bodyPr lIns="0" tIns="0" rIns="0" bIns="0" rtlCol="0" anchor="t">
            <a:spAutoFit/>
          </a:bodyPr>
          <a:lstStyle/>
          <a:p>
            <a:pPr algn="just">
              <a:lnSpc>
                <a:spcPts val="1200"/>
              </a:lnSpc>
            </a:pPr>
            <a:r>
              <a:rPr lang="en-US" sz="800" spc="16">
                <a:solidFill>
                  <a:srgbClr val="737373"/>
                </a:solidFill>
                <a:latin typeface="Lato"/>
                <a:ea typeface="Lato"/>
                <a:cs typeface="Lato"/>
                <a:sym typeface="Lato"/>
              </a:rPr>
              <a:t>Lorem ipsum dolor sit amet, consectetur adipiscing elit. Nullam pharetra in lorem at laoreet. Donec hendrerit libero eget est tempor, quis tempus arcu elementum. In elementum elit at dui tristique feugiat. Mauris convallis, mi at mattis malesuada, neque nulla volutpat dolor, hendrerit faucibus eros nibh ut nunc. Proin luctus urna id nunc sagittis dignissim. Sed in libero sed libero dictum dapibus. Vivamus fermentum est eget lorem aliquet, vel tempus metus dignissim. Donec risus arcu, tristique et sollicitudin blandit, iaculis ut nisl. Integer rutrum ultricies fringilla.</a:t>
            </a:r>
          </a:p>
        </p:txBody>
      </p:sp>
      <p:sp>
        <p:nvSpPr>
          <p:cNvPr id="22" name="TextBox 22"/>
          <p:cNvSpPr txBox="1"/>
          <p:nvPr/>
        </p:nvSpPr>
        <p:spPr>
          <a:xfrm>
            <a:off x="3111055" y="5450518"/>
            <a:ext cx="4190961" cy="1074422"/>
          </a:xfrm>
          <a:prstGeom prst="rect">
            <a:avLst/>
          </a:prstGeom>
        </p:spPr>
        <p:txBody>
          <a:bodyPr lIns="0" tIns="0" rIns="0" bIns="0" rtlCol="0" anchor="t">
            <a:spAutoFit/>
          </a:bodyPr>
          <a:lstStyle/>
          <a:p>
            <a:pPr algn="just">
              <a:lnSpc>
                <a:spcPts val="1200"/>
              </a:lnSpc>
            </a:pPr>
            <a:r>
              <a:rPr lang="en-US" sz="800" spc="16">
                <a:solidFill>
                  <a:srgbClr val="737373"/>
                </a:solidFill>
                <a:latin typeface="Lato"/>
                <a:ea typeface="Lato"/>
                <a:cs typeface="Lato"/>
                <a:sym typeface="Lato"/>
              </a:rPr>
              <a:t>Lorem ipsum dolor sit amet, consectetur adipiscing elit. Nullam pharetra in lorem at laoreet. Donec hendrerit libero eget est tempor, quis tempus arcu elementum. In elementum elit at dui tristique feugiat. Mauris convallis, mi at mattis malesuada, neque nulla volutpat dolor, hendrerit faucibus eros nibh ut nunc. Proin luctus urna id nunc sagittis dignissim. Sed in libero sed libero dictum dapibus. Vivamus fermentum est eget lorem aliquet, vel tempus metus dignissim. Donec risus arcu, tristique et sollicitudin blandit, iaculis ut nisl. Integer rutrum ultricies fringilla.</a:t>
            </a:r>
          </a:p>
        </p:txBody>
      </p:sp>
      <p:sp>
        <p:nvSpPr>
          <p:cNvPr id="23" name="TextBox 23"/>
          <p:cNvSpPr txBox="1"/>
          <p:nvPr/>
        </p:nvSpPr>
        <p:spPr>
          <a:xfrm>
            <a:off x="3111055" y="7461372"/>
            <a:ext cx="4190961" cy="1074422"/>
          </a:xfrm>
          <a:prstGeom prst="rect">
            <a:avLst/>
          </a:prstGeom>
        </p:spPr>
        <p:txBody>
          <a:bodyPr lIns="0" tIns="0" rIns="0" bIns="0" rtlCol="0" anchor="t">
            <a:spAutoFit/>
          </a:bodyPr>
          <a:lstStyle/>
          <a:p>
            <a:pPr algn="just">
              <a:lnSpc>
                <a:spcPts val="1200"/>
              </a:lnSpc>
            </a:pPr>
            <a:r>
              <a:rPr lang="en-US" sz="800" spc="16">
                <a:solidFill>
                  <a:srgbClr val="737373"/>
                </a:solidFill>
                <a:latin typeface="Lato"/>
                <a:ea typeface="Lato"/>
                <a:cs typeface="Lato"/>
                <a:sym typeface="Lato"/>
              </a:rPr>
              <a:t>Lorem ipsum dolor sit amet, consectetur adipiscing elit. Nullam pharetra in lorem at laoreet. Donec hendrerit libero eget est tempor, quis tempus arcu elementum. In elementum elit at dui tristique feugiat. Mauris convallis, mi at mattis malesuada, neque nulla volutpat dolor, hendrerit faucibus eros nibh ut nunc. Proin luctus urna id nunc sagittis dignissim. Sed in libero sed libero dictum dapibus. Vivamus fermentum est eget lorem aliquet, vel tempus metus dignissim. Donec risus arcu, tristique et sollicitudin blandit, iaculis ut nisl. Integer rutrum ultricies fringilla.</a:t>
            </a:r>
          </a:p>
        </p:txBody>
      </p:sp>
      <p:sp>
        <p:nvSpPr>
          <p:cNvPr id="24" name="TextBox 24"/>
          <p:cNvSpPr txBox="1"/>
          <p:nvPr/>
        </p:nvSpPr>
        <p:spPr>
          <a:xfrm>
            <a:off x="3111055" y="3193061"/>
            <a:ext cx="2256436" cy="174625"/>
          </a:xfrm>
          <a:prstGeom prst="rect">
            <a:avLst/>
          </a:prstGeom>
        </p:spPr>
        <p:txBody>
          <a:bodyPr lIns="0" tIns="0" rIns="0" bIns="0" rtlCol="0" anchor="t">
            <a:spAutoFit/>
          </a:bodyPr>
          <a:lstStyle/>
          <a:p>
            <a:pPr algn="l">
              <a:lnSpc>
                <a:spcPts val="1400"/>
              </a:lnSpc>
            </a:pPr>
            <a:r>
              <a:rPr lang="en-US" sz="1000" b="1" spc="-3">
                <a:solidFill>
                  <a:srgbClr val="333132"/>
                </a:solidFill>
                <a:latin typeface="Garet Bold"/>
                <a:ea typeface="Garet Bold"/>
                <a:cs typeface="Garet Bold"/>
                <a:sym typeface="Garet Bold"/>
              </a:rPr>
              <a:t>Marketing Manager</a:t>
            </a:r>
          </a:p>
        </p:txBody>
      </p:sp>
      <p:sp>
        <p:nvSpPr>
          <p:cNvPr id="25" name="TextBox 25"/>
          <p:cNvSpPr txBox="1"/>
          <p:nvPr/>
        </p:nvSpPr>
        <p:spPr>
          <a:xfrm>
            <a:off x="3111055" y="5204417"/>
            <a:ext cx="2256436" cy="174625"/>
          </a:xfrm>
          <a:prstGeom prst="rect">
            <a:avLst/>
          </a:prstGeom>
        </p:spPr>
        <p:txBody>
          <a:bodyPr lIns="0" tIns="0" rIns="0" bIns="0" rtlCol="0" anchor="t">
            <a:spAutoFit/>
          </a:bodyPr>
          <a:lstStyle/>
          <a:p>
            <a:pPr algn="l">
              <a:lnSpc>
                <a:spcPts val="1400"/>
              </a:lnSpc>
            </a:pPr>
            <a:r>
              <a:rPr lang="en-US" sz="1000" b="1" spc="-3">
                <a:solidFill>
                  <a:srgbClr val="333132"/>
                </a:solidFill>
                <a:latin typeface="Garet Bold"/>
                <a:ea typeface="Garet Bold"/>
                <a:cs typeface="Garet Bold"/>
                <a:sym typeface="Garet Bold"/>
              </a:rPr>
              <a:t>Inside Sales Representative</a:t>
            </a:r>
          </a:p>
        </p:txBody>
      </p:sp>
      <p:sp>
        <p:nvSpPr>
          <p:cNvPr id="26" name="TextBox 26"/>
          <p:cNvSpPr txBox="1"/>
          <p:nvPr/>
        </p:nvSpPr>
        <p:spPr>
          <a:xfrm>
            <a:off x="3111055" y="7215271"/>
            <a:ext cx="2501302" cy="174625"/>
          </a:xfrm>
          <a:prstGeom prst="rect">
            <a:avLst/>
          </a:prstGeom>
        </p:spPr>
        <p:txBody>
          <a:bodyPr lIns="0" tIns="0" rIns="0" bIns="0" rtlCol="0" anchor="t">
            <a:spAutoFit/>
          </a:bodyPr>
          <a:lstStyle/>
          <a:p>
            <a:pPr algn="l">
              <a:lnSpc>
                <a:spcPts val="1400"/>
              </a:lnSpc>
            </a:pPr>
            <a:r>
              <a:rPr lang="en-US" sz="1000" b="1" spc="-3">
                <a:solidFill>
                  <a:srgbClr val="333132"/>
                </a:solidFill>
                <a:latin typeface="Garet Bold"/>
                <a:ea typeface="Garet Bold"/>
                <a:cs typeface="Garet Bold"/>
                <a:sym typeface="Garet Bold"/>
              </a:rPr>
              <a:t>Inside Sales Representative</a:t>
            </a:r>
          </a:p>
        </p:txBody>
      </p:sp>
      <p:sp>
        <p:nvSpPr>
          <p:cNvPr id="27" name="TextBox 27"/>
          <p:cNvSpPr txBox="1"/>
          <p:nvPr/>
        </p:nvSpPr>
        <p:spPr>
          <a:xfrm>
            <a:off x="3111055" y="2788480"/>
            <a:ext cx="1226706" cy="205486"/>
          </a:xfrm>
          <a:prstGeom prst="rect">
            <a:avLst/>
          </a:prstGeom>
        </p:spPr>
        <p:txBody>
          <a:bodyPr lIns="0" tIns="0" rIns="0" bIns="0" rtlCol="0" anchor="t">
            <a:spAutoFit/>
          </a:bodyPr>
          <a:lstStyle/>
          <a:p>
            <a:pPr algn="just">
              <a:lnSpc>
                <a:spcPts val="1756"/>
              </a:lnSpc>
            </a:pPr>
            <a:r>
              <a:rPr lang="en-US" sz="999" b="1" spc="46">
                <a:solidFill>
                  <a:srgbClr val="737373"/>
                </a:solidFill>
                <a:latin typeface="Garet Bold"/>
                <a:ea typeface="Garet Bold"/>
                <a:cs typeface="Garet Bold"/>
                <a:sym typeface="Garet Bold"/>
              </a:rPr>
              <a:t>2022 - 2025</a:t>
            </a:r>
          </a:p>
        </p:txBody>
      </p:sp>
      <p:sp>
        <p:nvSpPr>
          <p:cNvPr id="28" name="TextBox 28"/>
          <p:cNvSpPr txBox="1"/>
          <p:nvPr/>
        </p:nvSpPr>
        <p:spPr>
          <a:xfrm>
            <a:off x="3111055" y="4799836"/>
            <a:ext cx="1226706" cy="205486"/>
          </a:xfrm>
          <a:prstGeom prst="rect">
            <a:avLst/>
          </a:prstGeom>
        </p:spPr>
        <p:txBody>
          <a:bodyPr lIns="0" tIns="0" rIns="0" bIns="0" rtlCol="0" anchor="t">
            <a:spAutoFit/>
          </a:bodyPr>
          <a:lstStyle/>
          <a:p>
            <a:pPr algn="just">
              <a:lnSpc>
                <a:spcPts val="1756"/>
              </a:lnSpc>
            </a:pPr>
            <a:r>
              <a:rPr lang="en-US" sz="999" b="1" spc="46">
                <a:solidFill>
                  <a:srgbClr val="737373"/>
                </a:solidFill>
                <a:latin typeface="Garet Bold"/>
                <a:ea typeface="Garet Bold"/>
                <a:cs typeface="Garet Bold"/>
                <a:sym typeface="Garet Bold"/>
              </a:rPr>
              <a:t>2020 - 2022</a:t>
            </a:r>
          </a:p>
        </p:txBody>
      </p:sp>
      <p:sp>
        <p:nvSpPr>
          <p:cNvPr id="29" name="TextBox 29"/>
          <p:cNvSpPr txBox="1"/>
          <p:nvPr/>
        </p:nvSpPr>
        <p:spPr>
          <a:xfrm>
            <a:off x="3111055" y="6810690"/>
            <a:ext cx="1226706" cy="205486"/>
          </a:xfrm>
          <a:prstGeom prst="rect">
            <a:avLst/>
          </a:prstGeom>
        </p:spPr>
        <p:txBody>
          <a:bodyPr lIns="0" tIns="0" rIns="0" bIns="0" rtlCol="0" anchor="t">
            <a:spAutoFit/>
          </a:bodyPr>
          <a:lstStyle/>
          <a:p>
            <a:pPr algn="just">
              <a:lnSpc>
                <a:spcPts val="1756"/>
              </a:lnSpc>
            </a:pPr>
            <a:r>
              <a:rPr lang="en-US" sz="999" b="1" spc="46">
                <a:solidFill>
                  <a:srgbClr val="737373"/>
                </a:solidFill>
                <a:latin typeface="Garet Bold"/>
                <a:ea typeface="Garet Bold"/>
                <a:cs typeface="Garet Bold"/>
                <a:sym typeface="Garet Bold"/>
              </a:rPr>
              <a:t>2018 - 2020</a:t>
            </a:r>
          </a:p>
        </p:txBody>
      </p:sp>
      <p:sp>
        <p:nvSpPr>
          <p:cNvPr id="30" name="TextBox 30"/>
          <p:cNvSpPr txBox="1"/>
          <p:nvPr/>
        </p:nvSpPr>
        <p:spPr>
          <a:xfrm>
            <a:off x="3111055" y="2959000"/>
            <a:ext cx="4190961" cy="205486"/>
          </a:xfrm>
          <a:prstGeom prst="rect">
            <a:avLst/>
          </a:prstGeom>
        </p:spPr>
        <p:txBody>
          <a:bodyPr lIns="0" tIns="0" rIns="0" bIns="0" rtlCol="0" anchor="t">
            <a:spAutoFit/>
          </a:bodyPr>
          <a:lstStyle/>
          <a:p>
            <a:pPr algn="just">
              <a:lnSpc>
                <a:spcPts val="1756"/>
              </a:lnSpc>
            </a:pPr>
            <a:r>
              <a:rPr lang="en-US" sz="999" spc="46">
                <a:solidFill>
                  <a:srgbClr val="737373"/>
                </a:solidFill>
                <a:latin typeface="Garet"/>
                <a:ea typeface="Garet"/>
                <a:cs typeface="Garet"/>
                <a:sym typeface="Garet"/>
              </a:rPr>
              <a:t>Ginyard International Co.l 123 Anywhere St., Any City</a:t>
            </a:r>
          </a:p>
        </p:txBody>
      </p:sp>
      <p:sp>
        <p:nvSpPr>
          <p:cNvPr id="31" name="TextBox 31"/>
          <p:cNvSpPr txBox="1"/>
          <p:nvPr/>
        </p:nvSpPr>
        <p:spPr>
          <a:xfrm>
            <a:off x="3111055" y="4970356"/>
            <a:ext cx="3851948" cy="205486"/>
          </a:xfrm>
          <a:prstGeom prst="rect">
            <a:avLst/>
          </a:prstGeom>
        </p:spPr>
        <p:txBody>
          <a:bodyPr lIns="0" tIns="0" rIns="0" bIns="0" rtlCol="0" anchor="t">
            <a:spAutoFit/>
          </a:bodyPr>
          <a:lstStyle/>
          <a:p>
            <a:pPr algn="just">
              <a:lnSpc>
                <a:spcPts val="1756"/>
              </a:lnSpc>
            </a:pPr>
            <a:r>
              <a:rPr lang="en-US" sz="999" spc="46">
                <a:solidFill>
                  <a:srgbClr val="737373"/>
                </a:solidFill>
                <a:latin typeface="Garet"/>
                <a:ea typeface="Garet"/>
                <a:cs typeface="Garet"/>
                <a:sym typeface="Garet"/>
              </a:rPr>
              <a:t>Ginyard International Co.l 123 Anywhere St., Any City</a:t>
            </a:r>
          </a:p>
        </p:txBody>
      </p:sp>
      <p:sp>
        <p:nvSpPr>
          <p:cNvPr id="32" name="TextBox 32"/>
          <p:cNvSpPr txBox="1"/>
          <p:nvPr/>
        </p:nvSpPr>
        <p:spPr>
          <a:xfrm>
            <a:off x="3111055" y="6981210"/>
            <a:ext cx="3851948" cy="205486"/>
          </a:xfrm>
          <a:prstGeom prst="rect">
            <a:avLst/>
          </a:prstGeom>
        </p:spPr>
        <p:txBody>
          <a:bodyPr lIns="0" tIns="0" rIns="0" bIns="0" rtlCol="0" anchor="t">
            <a:spAutoFit/>
          </a:bodyPr>
          <a:lstStyle/>
          <a:p>
            <a:pPr algn="just">
              <a:lnSpc>
                <a:spcPts val="1756"/>
              </a:lnSpc>
            </a:pPr>
            <a:r>
              <a:rPr lang="en-US" sz="999" spc="46">
                <a:solidFill>
                  <a:srgbClr val="737373"/>
                </a:solidFill>
                <a:latin typeface="Garet"/>
                <a:ea typeface="Garet"/>
                <a:cs typeface="Garet"/>
                <a:sym typeface="Garet"/>
              </a:rPr>
              <a:t>Ginyard International Co.l 123 Anywhere St., Any City</a:t>
            </a:r>
          </a:p>
        </p:txBody>
      </p:sp>
      <p:grpSp>
        <p:nvGrpSpPr>
          <p:cNvPr id="33" name="Group 33"/>
          <p:cNvGrpSpPr/>
          <p:nvPr/>
        </p:nvGrpSpPr>
        <p:grpSpPr>
          <a:xfrm>
            <a:off x="2880531" y="2845630"/>
            <a:ext cx="100341" cy="100341"/>
            <a:chOff x="0" y="0"/>
            <a:chExt cx="133788" cy="133788"/>
          </a:xfrm>
        </p:grpSpPr>
        <p:grpSp>
          <p:nvGrpSpPr>
            <p:cNvPr id="34" name="Group 34"/>
            <p:cNvGrpSpPr>
              <a:grpSpLocks noChangeAspect="1"/>
            </p:cNvGrpSpPr>
            <p:nvPr/>
          </p:nvGrpSpPr>
          <p:grpSpPr>
            <a:xfrm>
              <a:off x="0" y="0"/>
              <a:ext cx="133788" cy="133788"/>
              <a:chOff x="0" y="0"/>
              <a:chExt cx="91491" cy="91491"/>
            </a:xfrm>
          </p:grpSpPr>
          <p:sp>
            <p:nvSpPr>
              <p:cNvPr id="35" name="Freeform 35"/>
              <p:cNvSpPr/>
              <p:nvPr/>
            </p:nvSpPr>
            <p:spPr>
              <a:xfrm>
                <a:off x="0" y="0"/>
                <a:ext cx="91440" cy="91440"/>
              </a:xfrm>
              <a:custGeom>
                <a:avLst/>
                <a:gdLst/>
                <a:ahLst/>
                <a:cxnLst/>
                <a:rect l="l" t="t" r="r" b="b"/>
                <a:pathLst>
                  <a:path w="91440" h="91440">
                    <a:moveTo>
                      <a:pt x="91440" y="45720"/>
                    </a:moveTo>
                    <a:cubicBezTo>
                      <a:pt x="91440" y="70993"/>
                      <a:pt x="70993" y="91440"/>
                      <a:pt x="45720" y="91440"/>
                    </a:cubicBezTo>
                    <a:cubicBezTo>
                      <a:pt x="20447" y="91440"/>
                      <a:pt x="0" y="70993"/>
                      <a:pt x="0" y="45720"/>
                    </a:cubicBezTo>
                    <a:cubicBezTo>
                      <a:pt x="0" y="20447"/>
                      <a:pt x="20447" y="0"/>
                      <a:pt x="45720" y="0"/>
                    </a:cubicBezTo>
                    <a:cubicBezTo>
                      <a:pt x="70993" y="0"/>
                      <a:pt x="91440" y="20447"/>
                      <a:pt x="91440" y="45720"/>
                    </a:cubicBezTo>
                  </a:path>
                </a:pathLst>
              </a:custGeom>
              <a:solidFill>
                <a:srgbClr val="323B4C"/>
              </a:solidFill>
            </p:spPr>
            <p:txBody>
              <a:bodyPr/>
              <a:lstStyle/>
              <a:p>
                <a:endParaRPr lang="en-US"/>
              </a:p>
            </p:txBody>
          </p:sp>
        </p:grpSp>
        <p:grpSp>
          <p:nvGrpSpPr>
            <p:cNvPr id="36" name="Group 36"/>
            <p:cNvGrpSpPr>
              <a:grpSpLocks noChangeAspect="1"/>
            </p:cNvGrpSpPr>
            <p:nvPr/>
          </p:nvGrpSpPr>
          <p:grpSpPr>
            <a:xfrm>
              <a:off x="22266" y="22266"/>
              <a:ext cx="89255" cy="89255"/>
              <a:chOff x="0" y="0"/>
              <a:chExt cx="91491" cy="91491"/>
            </a:xfrm>
          </p:grpSpPr>
          <p:sp>
            <p:nvSpPr>
              <p:cNvPr id="37" name="Freeform 37"/>
              <p:cNvSpPr/>
              <p:nvPr/>
            </p:nvSpPr>
            <p:spPr>
              <a:xfrm>
                <a:off x="0" y="0"/>
                <a:ext cx="91440" cy="91440"/>
              </a:xfrm>
              <a:custGeom>
                <a:avLst/>
                <a:gdLst/>
                <a:ahLst/>
                <a:cxnLst/>
                <a:rect l="l" t="t" r="r" b="b"/>
                <a:pathLst>
                  <a:path w="91440" h="91440">
                    <a:moveTo>
                      <a:pt x="91440" y="45720"/>
                    </a:moveTo>
                    <a:cubicBezTo>
                      <a:pt x="91440" y="70993"/>
                      <a:pt x="70993" y="91440"/>
                      <a:pt x="45720" y="91440"/>
                    </a:cubicBezTo>
                    <a:cubicBezTo>
                      <a:pt x="20447" y="91440"/>
                      <a:pt x="0" y="70993"/>
                      <a:pt x="0" y="45720"/>
                    </a:cubicBezTo>
                    <a:cubicBezTo>
                      <a:pt x="0" y="20447"/>
                      <a:pt x="20447" y="0"/>
                      <a:pt x="45720" y="0"/>
                    </a:cubicBezTo>
                    <a:cubicBezTo>
                      <a:pt x="70993" y="0"/>
                      <a:pt x="91440" y="20447"/>
                      <a:pt x="91440" y="45720"/>
                    </a:cubicBezTo>
                  </a:path>
                </a:pathLst>
              </a:custGeom>
              <a:solidFill>
                <a:srgbClr val="FFFFFF"/>
              </a:solidFill>
            </p:spPr>
            <p:txBody>
              <a:bodyPr/>
              <a:lstStyle/>
              <a:p>
                <a:endParaRPr lang="en-US"/>
              </a:p>
            </p:txBody>
          </p:sp>
        </p:grpSp>
      </p:grpSp>
      <p:grpSp>
        <p:nvGrpSpPr>
          <p:cNvPr id="38" name="Group 38"/>
          <p:cNvGrpSpPr/>
          <p:nvPr/>
        </p:nvGrpSpPr>
        <p:grpSpPr>
          <a:xfrm>
            <a:off x="2880531" y="4880984"/>
            <a:ext cx="100341" cy="100341"/>
            <a:chOff x="0" y="0"/>
            <a:chExt cx="133788" cy="133788"/>
          </a:xfrm>
        </p:grpSpPr>
        <p:grpSp>
          <p:nvGrpSpPr>
            <p:cNvPr id="39" name="Group 39"/>
            <p:cNvGrpSpPr>
              <a:grpSpLocks noChangeAspect="1"/>
            </p:cNvGrpSpPr>
            <p:nvPr/>
          </p:nvGrpSpPr>
          <p:grpSpPr>
            <a:xfrm>
              <a:off x="0" y="0"/>
              <a:ext cx="133788" cy="133788"/>
              <a:chOff x="0" y="0"/>
              <a:chExt cx="91491" cy="91491"/>
            </a:xfrm>
          </p:grpSpPr>
          <p:sp>
            <p:nvSpPr>
              <p:cNvPr id="40" name="Freeform 40"/>
              <p:cNvSpPr/>
              <p:nvPr/>
            </p:nvSpPr>
            <p:spPr>
              <a:xfrm>
                <a:off x="0" y="0"/>
                <a:ext cx="91440" cy="91440"/>
              </a:xfrm>
              <a:custGeom>
                <a:avLst/>
                <a:gdLst/>
                <a:ahLst/>
                <a:cxnLst/>
                <a:rect l="l" t="t" r="r" b="b"/>
                <a:pathLst>
                  <a:path w="91440" h="91440">
                    <a:moveTo>
                      <a:pt x="91440" y="45720"/>
                    </a:moveTo>
                    <a:cubicBezTo>
                      <a:pt x="91440" y="70993"/>
                      <a:pt x="70993" y="91440"/>
                      <a:pt x="45720" y="91440"/>
                    </a:cubicBezTo>
                    <a:cubicBezTo>
                      <a:pt x="20447" y="91440"/>
                      <a:pt x="0" y="70993"/>
                      <a:pt x="0" y="45720"/>
                    </a:cubicBezTo>
                    <a:cubicBezTo>
                      <a:pt x="0" y="20447"/>
                      <a:pt x="20447" y="0"/>
                      <a:pt x="45720" y="0"/>
                    </a:cubicBezTo>
                    <a:cubicBezTo>
                      <a:pt x="70993" y="0"/>
                      <a:pt x="91440" y="20447"/>
                      <a:pt x="91440" y="45720"/>
                    </a:cubicBezTo>
                  </a:path>
                </a:pathLst>
              </a:custGeom>
              <a:solidFill>
                <a:srgbClr val="323B4C"/>
              </a:solidFill>
            </p:spPr>
            <p:txBody>
              <a:bodyPr/>
              <a:lstStyle/>
              <a:p>
                <a:endParaRPr lang="en-US"/>
              </a:p>
            </p:txBody>
          </p:sp>
        </p:grpSp>
        <p:grpSp>
          <p:nvGrpSpPr>
            <p:cNvPr id="41" name="Group 41"/>
            <p:cNvGrpSpPr>
              <a:grpSpLocks noChangeAspect="1"/>
            </p:cNvGrpSpPr>
            <p:nvPr/>
          </p:nvGrpSpPr>
          <p:grpSpPr>
            <a:xfrm>
              <a:off x="22266" y="22266"/>
              <a:ext cx="89255" cy="89255"/>
              <a:chOff x="0" y="0"/>
              <a:chExt cx="91491" cy="91491"/>
            </a:xfrm>
          </p:grpSpPr>
          <p:sp>
            <p:nvSpPr>
              <p:cNvPr id="42" name="Freeform 42"/>
              <p:cNvSpPr/>
              <p:nvPr/>
            </p:nvSpPr>
            <p:spPr>
              <a:xfrm>
                <a:off x="0" y="0"/>
                <a:ext cx="91440" cy="91440"/>
              </a:xfrm>
              <a:custGeom>
                <a:avLst/>
                <a:gdLst/>
                <a:ahLst/>
                <a:cxnLst/>
                <a:rect l="l" t="t" r="r" b="b"/>
                <a:pathLst>
                  <a:path w="91440" h="91440">
                    <a:moveTo>
                      <a:pt x="91440" y="45720"/>
                    </a:moveTo>
                    <a:cubicBezTo>
                      <a:pt x="91440" y="70993"/>
                      <a:pt x="70993" y="91440"/>
                      <a:pt x="45720" y="91440"/>
                    </a:cubicBezTo>
                    <a:cubicBezTo>
                      <a:pt x="20447" y="91440"/>
                      <a:pt x="0" y="70993"/>
                      <a:pt x="0" y="45720"/>
                    </a:cubicBezTo>
                    <a:cubicBezTo>
                      <a:pt x="0" y="20447"/>
                      <a:pt x="20447" y="0"/>
                      <a:pt x="45720" y="0"/>
                    </a:cubicBezTo>
                    <a:cubicBezTo>
                      <a:pt x="70993" y="0"/>
                      <a:pt x="91440" y="20447"/>
                      <a:pt x="91440" y="45720"/>
                    </a:cubicBezTo>
                  </a:path>
                </a:pathLst>
              </a:custGeom>
              <a:solidFill>
                <a:srgbClr val="FFFFFF"/>
              </a:solidFill>
            </p:spPr>
            <p:txBody>
              <a:bodyPr/>
              <a:lstStyle/>
              <a:p>
                <a:endParaRPr lang="en-US"/>
              </a:p>
            </p:txBody>
          </p:sp>
        </p:grpSp>
      </p:grpSp>
      <p:grpSp>
        <p:nvGrpSpPr>
          <p:cNvPr id="43" name="Group 43"/>
          <p:cNvGrpSpPr/>
          <p:nvPr/>
        </p:nvGrpSpPr>
        <p:grpSpPr>
          <a:xfrm>
            <a:off x="2880531" y="6891838"/>
            <a:ext cx="100341" cy="100341"/>
            <a:chOff x="0" y="0"/>
            <a:chExt cx="133788" cy="133788"/>
          </a:xfrm>
        </p:grpSpPr>
        <p:grpSp>
          <p:nvGrpSpPr>
            <p:cNvPr id="44" name="Group 44"/>
            <p:cNvGrpSpPr>
              <a:grpSpLocks noChangeAspect="1"/>
            </p:cNvGrpSpPr>
            <p:nvPr/>
          </p:nvGrpSpPr>
          <p:grpSpPr>
            <a:xfrm>
              <a:off x="0" y="0"/>
              <a:ext cx="133788" cy="133788"/>
              <a:chOff x="0" y="0"/>
              <a:chExt cx="91491" cy="91491"/>
            </a:xfrm>
          </p:grpSpPr>
          <p:sp>
            <p:nvSpPr>
              <p:cNvPr id="45" name="Freeform 45"/>
              <p:cNvSpPr/>
              <p:nvPr/>
            </p:nvSpPr>
            <p:spPr>
              <a:xfrm>
                <a:off x="0" y="0"/>
                <a:ext cx="91440" cy="91440"/>
              </a:xfrm>
              <a:custGeom>
                <a:avLst/>
                <a:gdLst/>
                <a:ahLst/>
                <a:cxnLst/>
                <a:rect l="l" t="t" r="r" b="b"/>
                <a:pathLst>
                  <a:path w="91440" h="91440">
                    <a:moveTo>
                      <a:pt x="91440" y="45720"/>
                    </a:moveTo>
                    <a:cubicBezTo>
                      <a:pt x="91440" y="70993"/>
                      <a:pt x="70993" y="91440"/>
                      <a:pt x="45720" y="91440"/>
                    </a:cubicBezTo>
                    <a:cubicBezTo>
                      <a:pt x="20447" y="91440"/>
                      <a:pt x="0" y="70993"/>
                      <a:pt x="0" y="45720"/>
                    </a:cubicBezTo>
                    <a:cubicBezTo>
                      <a:pt x="0" y="20447"/>
                      <a:pt x="20447" y="0"/>
                      <a:pt x="45720" y="0"/>
                    </a:cubicBezTo>
                    <a:cubicBezTo>
                      <a:pt x="70993" y="0"/>
                      <a:pt x="91440" y="20447"/>
                      <a:pt x="91440" y="45720"/>
                    </a:cubicBezTo>
                  </a:path>
                </a:pathLst>
              </a:custGeom>
              <a:solidFill>
                <a:srgbClr val="323B4C"/>
              </a:solidFill>
            </p:spPr>
            <p:txBody>
              <a:bodyPr/>
              <a:lstStyle/>
              <a:p>
                <a:endParaRPr lang="en-US"/>
              </a:p>
            </p:txBody>
          </p:sp>
        </p:grpSp>
        <p:grpSp>
          <p:nvGrpSpPr>
            <p:cNvPr id="46" name="Group 46"/>
            <p:cNvGrpSpPr>
              <a:grpSpLocks noChangeAspect="1"/>
            </p:cNvGrpSpPr>
            <p:nvPr/>
          </p:nvGrpSpPr>
          <p:grpSpPr>
            <a:xfrm>
              <a:off x="22266" y="22266"/>
              <a:ext cx="89255" cy="89255"/>
              <a:chOff x="0" y="0"/>
              <a:chExt cx="91491" cy="91491"/>
            </a:xfrm>
          </p:grpSpPr>
          <p:sp>
            <p:nvSpPr>
              <p:cNvPr id="47" name="Freeform 47"/>
              <p:cNvSpPr/>
              <p:nvPr/>
            </p:nvSpPr>
            <p:spPr>
              <a:xfrm>
                <a:off x="0" y="0"/>
                <a:ext cx="91440" cy="91440"/>
              </a:xfrm>
              <a:custGeom>
                <a:avLst/>
                <a:gdLst/>
                <a:ahLst/>
                <a:cxnLst/>
                <a:rect l="l" t="t" r="r" b="b"/>
                <a:pathLst>
                  <a:path w="91440" h="91440">
                    <a:moveTo>
                      <a:pt x="91440" y="45720"/>
                    </a:moveTo>
                    <a:cubicBezTo>
                      <a:pt x="91440" y="70993"/>
                      <a:pt x="70993" y="91440"/>
                      <a:pt x="45720" y="91440"/>
                    </a:cubicBezTo>
                    <a:cubicBezTo>
                      <a:pt x="20447" y="91440"/>
                      <a:pt x="0" y="70993"/>
                      <a:pt x="0" y="45720"/>
                    </a:cubicBezTo>
                    <a:cubicBezTo>
                      <a:pt x="0" y="20447"/>
                      <a:pt x="20447" y="0"/>
                      <a:pt x="45720" y="0"/>
                    </a:cubicBezTo>
                    <a:cubicBezTo>
                      <a:pt x="70993" y="0"/>
                      <a:pt x="91440" y="20447"/>
                      <a:pt x="91440" y="45720"/>
                    </a:cubicBezTo>
                  </a:path>
                </a:pathLst>
              </a:custGeom>
              <a:solidFill>
                <a:srgbClr val="FFFFFF"/>
              </a:solidFill>
            </p:spPr>
            <p:txBody>
              <a:bodyPr/>
              <a:lstStyle/>
              <a:p>
                <a:endParaRPr lang="en-US"/>
              </a:p>
            </p:txBody>
          </p:sp>
        </p:grpSp>
      </p:grpSp>
      <p:sp>
        <p:nvSpPr>
          <p:cNvPr id="48" name="AutoShape 48"/>
          <p:cNvSpPr/>
          <p:nvPr/>
        </p:nvSpPr>
        <p:spPr>
          <a:xfrm>
            <a:off x="2880531" y="9219174"/>
            <a:ext cx="4421485" cy="0"/>
          </a:xfrm>
          <a:prstGeom prst="line">
            <a:avLst/>
          </a:prstGeom>
          <a:ln w="9525" cap="flat">
            <a:solidFill>
              <a:srgbClr val="323B4C"/>
            </a:solidFill>
            <a:prstDash val="solid"/>
            <a:headEnd type="none" w="sm" len="sm"/>
            <a:tailEnd type="none" w="sm" len="sm"/>
          </a:ln>
        </p:spPr>
        <p:txBody>
          <a:bodyPr/>
          <a:lstStyle/>
          <a:p>
            <a:endParaRPr lang="en-US"/>
          </a:p>
        </p:txBody>
      </p:sp>
      <p:sp>
        <p:nvSpPr>
          <p:cNvPr id="49" name="TextBox 49"/>
          <p:cNvSpPr txBox="1"/>
          <p:nvPr/>
        </p:nvSpPr>
        <p:spPr>
          <a:xfrm>
            <a:off x="2880531" y="8878695"/>
            <a:ext cx="1633375" cy="280667"/>
          </a:xfrm>
          <a:prstGeom prst="rect">
            <a:avLst/>
          </a:prstGeom>
        </p:spPr>
        <p:txBody>
          <a:bodyPr lIns="0" tIns="0" rIns="0" bIns="0" rtlCol="0" anchor="t">
            <a:spAutoFit/>
          </a:bodyPr>
          <a:lstStyle/>
          <a:p>
            <a:pPr algn="l">
              <a:lnSpc>
                <a:spcPts val="2380"/>
              </a:lnSpc>
            </a:pPr>
            <a:r>
              <a:rPr lang="en-US" sz="1700" b="1">
                <a:solidFill>
                  <a:srgbClr val="323B4C"/>
                </a:solidFill>
                <a:latin typeface="Garet Bold"/>
                <a:ea typeface="Garet Bold"/>
                <a:cs typeface="Garet Bold"/>
                <a:sym typeface="Garet Bold"/>
              </a:rPr>
              <a:t>Reference</a:t>
            </a:r>
          </a:p>
        </p:txBody>
      </p:sp>
      <p:sp>
        <p:nvSpPr>
          <p:cNvPr id="50" name="TextBox 50"/>
          <p:cNvSpPr txBox="1"/>
          <p:nvPr/>
        </p:nvSpPr>
        <p:spPr>
          <a:xfrm>
            <a:off x="461273" y="5382991"/>
            <a:ext cx="2100094" cy="148590"/>
          </a:xfrm>
          <a:prstGeom prst="rect">
            <a:avLst/>
          </a:prstGeom>
        </p:spPr>
        <p:txBody>
          <a:bodyPr lIns="0" tIns="0" rIns="0" bIns="0" rtlCol="0" anchor="t">
            <a:spAutoFit/>
          </a:bodyPr>
          <a:lstStyle/>
          <a:p>
            <a:pPr algn="l">
              <a:lnSpc>
                <a:spcPts val="1260"/>
              </a:lnSpc>
            </a:pPr>
            <a:r>
              <a:rPr lang="en-US" sz="900" spc="-2">
                <a:solidFill>
                  <a:srgbClr val="FFFFFF"/>
                </a:solidFill>
                <a:latin typeface="Garet"/>
                <a:ea typeface="Garet"/>
                <a:cs typeface="Garet"/>
                <a:sym typeface="Garet"/>
              </a:rPr>
              <a:t>Borcelle University</a:t>
            </a:r>
          </a:p>
        </p:txBody>
      </p:sp>
      <p:sp>
        <p:nvSpPr>
          <p:cNvPr id="51" name="TextBox 51"/>
          <p:cNvSpPr txBox="1"/>
          <p:nvPr/>
        </p:nvSpPr>
        <p:spPr>
          <a:xfrm>
            <a:off x="461273" y="6127546"/>
            <a:ext cx="1929072" cy="148590"/>
          </a:xfrm>
          <a:prstGeom prst="rect">
            <a:avLst/>
          </a:prstGeom>
        </p:spPr>
        <p:txBody>
          <a:bodyPr lIns="0" tIns="0" rIns="0" bIns="0" rtlCol="0" anchor="t">
            <a:spAutoFit/>
          </a:bodyPr>
          <a:lstStyle/>
          <a:p>
            <a:pPr algn="l">
              <a:lnSpc>
                <a:spcPts val="1260"/>
              </a:lnSpc>
            </a:pPr>
            <a:r>
              <a:rPr lang="en-US" sz="900" spc="-2">
                <a:solidFill>
                  <a:srgbClr val="FFFFFF"/>
                </a:solidFill>
                <a:latin typeface="Garet"/>
                <a:ea typeface="Garet"/>
                <a:cs typeface="Garet"/>
                <a:sym typeface="Garet"/>
              </a:rPr>
              <a:t>Borcelle University</a:t>
            </a:r>
          </a:p>
        </p:txBody>
      </p:sp>
      <p:grpSp>
        <p:nvGrpSpPr>
          <p:cNvPr id="52" name="Group 52"/>
          <p:cNvGrpSpPr>
            <a:grpSpLocks noChangeAspect="1"/>
          </p:cNvGrpSpPr>
          <p:nvPr/>
        </p:nvGrpSpPr>
        <p:grpSpPr>
          <a:xfrm>
            <a:off x="461273" y="7038540"/>
            <a:ext cx="38185" cy="38166"/>
            <a:chOff x="0" y="0"/>
            <a:chExt cx="78003" cy="77978"/>
          </a:xfrm>
        </p:grpSpPr>
        <p:sp>
          <p:nvSpPr>
            <p:cNvPr id="53" name="Freeform 53"/>
            <p:cNvSpPr/>
            <p:nvPr/>
          </p:nvSpPr>
          <p:spPr>
            <a:xfrm>
              <a:off x="0" y="0"/>
              <a:ext cx="77978" cy="77978"/>
            </a:xfrm>
            <a:custGeom>
              <a:avLst/>
              <a:gdLst/>
              <a:ahLst/>
              <a:cxnLst/>
              <a:rect l="l" t="t" r="r" b="b"/>
              <a:pathLst>
                <a:path w="77978" h="77978">
                  <a:moveTo>
                    <a:pt x="77978" y="38989"/>
                  </a:moveTo>
                  <a:cubicBezTo>
                    <a:pt x="77978" y="60579"/>
                    <a:pt x="60579" y="77978"/>
                    <a:pt x="38989" y="77978"/>
                  </a:cubicBezTo>
                  <a:cubicBezTo>
                    <a:pt x="17399" y="77978"/>
                    <a:pt x="0" y="60579"/>
                    <a:pt x="0" y="38989"/>
                  </a:cubicBezTo>
                  <a:cubicBezTo>
                    <a:pt x="0" y="17399"/>
                    <a:pt x="17526" y="0"/>
                    <a:pt x="38989" y="0"/>
                  </a:cubicBezTo>
                  <a:cubicBezTo>
                    <a:pt x="60452" y="0"/>
                    <a:pt x="77978" y="17399"/>
                    <a:pt x="77978" y="38989"/>
                  </a:cubicBezTo>
                </a:path>
              </a:pathLst>
            </a:custGeom>
            <a:solidFill>
              <a:srgbClr val="FFFFFF"/>
            </a:solidFill>
          </p:spPr>
          <p:txBody>
            <a:bodyPr/>
            <a:lstStyle/>
            <a:p>
              <a:endParaRPr lang="en-US"/>
            </a:p>
          </p:txBody>
        </p:sp>
      </p:grpSp>
      <p:grpSp>
        <p:nvGrpSpPr>
          <p:cNvPr id="54" name="Group 54"/>
          <p:cNvGrpSpPr>
            <a:grpSpLocks noChangeAspect="1"/>
          </p:cNvGrpSpPr>
          <p:nvPr/>
        </p:nvGrpSpPr>
        <p:grpSpPr>
          <a:xfrm>
            <a:off x="461273" y="7321221"/>
            <a:ext cx="38185" cy="38166"/>
            <a:chOff x="0" y="0"/>
            <a:chExt cx="78003" cy="77978"/>
          </a:xfrm>
        </p:grpSpPr>
        <p:sp>
          <p:nvSpPr>
            <p:cNvPr id="55" name="Freeform 55"/>
            <p:cNvSpPr/>
            <p:nvPr/>
          </p:nvSpPr>
          <p:spPr>
            <a:xfrm>
              <a:off x="0" y="0"/>
              <a:ext cx="77978" cy="77978"/>
            </a:xfrm>
            <a:custGeom>
              <a:avLst/>
              <a:gdLst/>
              <a:ahLst/>
              <a:cxnLst/>
              <a:rect l="l" t="t" r="r" b="b"/>
              <a:pathLst>
                <a:path w="77978" h="77978">
                  <a:moveTo>
                    <a:pt x="77978" y="38989"/>
                  </a:moveTo>
                  <a:cubicBezTo>
                    <a:pt x="77978" y="60579"/>
                    <a:pt x="60579" y="77978"/>
                    <a:pt x="38989" y="77978"/>
                  </a:cubicBezTo>
                  <a:cubicBezTo>
                    <a:pt x="17399" y="77978"/>
                    <a:pt x="0" y="60579"/>
                    <a:pt x="0" y="38989"/>
                  </a:cubicBezTo>
                  <a:cubicBezTo>
                    <a:pt x="0" y="17399"/>
                    <a:pt x="17526" y="0"/>
                    <a:pt x="38989" y="0"/>
                  </a:cubicBezTo>
                  <a:cubicBezTo>
                    <a:pt x="60452" y="0"/>
                    <a:pt x="77978" y="17399"/>
                    <a:pt x="77978" y="38989"/>
                  </a:cubicBezTo>
                </a:path>
              </a:pathLst>
            </a:custGeom>
            <a:solidFill>
              <a:srgbClr val="FFFFFF"/>
            </a:solidFill>
          </p:spPr>
          <p:txBody>
            <a:bodyPr/>
            <a:lstStyle/>
            <a:p>
              <a:endParaRPr lang="en-US"/>
            </a:p>
          </p:txBody>
        </p:sp>
      </p:grpSp>
      <p:grpSp>
        <p:nvGrpSpPr>
          <p:cNvPr id="56" name="Group 56"/>
          <p:cNvGrpSpPr>
            <a:grpSpLocks noChangeAspect="1"/>
          </p:cNvGrpSpPr>
          <p:nvPr/>
        </p:nvGrpSpPr>
        <p:grpSpPr>
          <a:xfrm>
            <a:off x="461273" y="7603901"/>
            <a:ext cx="38185" cy="38166"/>
            <a:chOff x="0" y="0"/>
            <a:chExt cx="78003" cy="77978"/>
          </a:xfrm>
        </p:grpSpPr>
        <p:sp>
          <p:nvSpPr>
            <p:cNvPr id="57" name="Freeform 57"/>
            <p:cNvSpPr/>
            <p:nvPr/>
          </p:nvSpPr>
          <p:spPr>
            <a:xfrm>
              <a:off x="0" y="0"/>
              <a:ext cx="77978" cy="77978"/>
            </a:xfrm>
            <a:custGeom>
              <a:avLst/>
              <a:gdLst/>
              <a:ahLst/>
              <a:cxnLst/>
              <a:rect l="l" t="t" r="r" b="b"/>
              <a:pathLst>
                <a:path w="77978" h="77978">
                  <a:moveTo>
                    <a:pt x="77978" y="38989"/>
                  </a:moveTo>
                  <a:cubicBezTo>
                    <a:pt x="77978" y="60579"/>
                    <a:pt x="60579" y="77978"/>
                    <a:pt x="38989" y="77978"/>
                  </a:cubicBezTo>
                  <a:cubicBezTo>
                    <a:pt x="17399" y="77978"/>
                    <a:pt x="0" y="60579"/>
                    <a:pt x="0" y="38989"/>
                  </a:cubicBezTo>
                  <a:cubicBezTo>
                    <a:pt x="0" y="17399"/>
                    <a:pt x="17526" y="0"/>
                    <a:pt x="38989" y="0"/>
                  </a:cubicBezTo>
                  <a:cubicBezTo>
                    <a:pt x="60452" y="0"/>
                    <a:pt x="77978" y="17399"/>
                    <a:pt x="77978" y="38989"/>
                  </a:cubicBezTo>
                </a:path>
              </a:pathLst>
            </a:custGeom>
            <a:solidFill>
              <a:srgbClr val="FFFFFF"/>
            </a:solidFill>
          </p:spPr>
          <p:txBody>
            <a:bodyPr/>
            <a:lstStyle/>
            <a:p>
              <a:endParaRPr lang="en-US"/>
            </a:p>
          </p:txBody>
        </p:sp>
      </p:grpSp>
      <p:grpSp>
        <p:nvGrpSpPr>
          <p:cNvPr id="58" name="Group 58"/>
          <p:cNvGrpSpPr>
            <a:grpSpLocks noChangeAspect="1"/>
          </p:cNvGrpSpPr>
          <p:nvPr/>
        </p:nvGrpSpPr>
        <p:grpSpPr>
          <a:xfrm>
            <a:off x="461273" y="7886581"/>
            <a:ext cx="38185" cy="38166"/>
            <a:chOff x="0" y="0"/>
            <a:chExt cx="78003" cy="77978"/>
          </a:xfrm>
        </p:grpSpPr>
        <p:sp>
          <p:nvSpPr>
            <p:cNvPr id="59" name="Freeform 59"/>
            <p:cNvSpPr/>
            <p:nvPr/>
          </p:nvSpPr>
          <p:spPr>
            <a:xfrm>
              <a:off x="0" y="0"/>
              <a:ext cx="77978" cy="77978"/>
            </a:xfrm>
            <a:custGeom>
              <a:avLst/>
              <a:gdLst/>
              <a:ahLst/>
              <a:cxnLst/>
              <a:rect l="l" t="t" r="r" b="b"/>
              <a:pathLst>
                <a:path w="77978" h="77978">
                  <a:moveTo>
                    <a:pt x="77978" y="38989"/>
                  </a:moveTo>
                  <a:cubicBezTo>
                    <a:pt x="77978" y="60579"/>
                    <a:pt x="60579" y="77978"/>
                    <a:pt x="38989" y="77978"/>
                  </a:cubicBezTo>
                  <a:cubicBezTo>
                    <a:pt x="17399" y="77978"/>
                    <a:pt x="0" y="60579"/>
                    <a:pt x="0" y="38989"/>
                  </a:cubicBezTo>
                  <a:cubicBezTo>
                    <a:pt x="0" y="17399"/>
                    <a:pt x="17526" y="0"/>
                    <a:pt x="38989" y="0"/>
                  </a:cubicBezTo>
                  <a:cubicBezTo>
                    <a:pt x="60452" y="0"/>
                    <a:pt x="77978" y="17399"/>
                    <a:pt x="77978" y="38989"/>
                  </a:cubicBezTo>
                </a:path>
              </a:pathLst>
            </a:custGeom>
            <a:solidFill>
              <a:srgbClr val="FFFFFF"/>
            </a:solidFill>
          </p:spPr>
          <p:txBody>
            <a:bodyPr/>
            <a:lstStyle/>
            <a:p>
              <a:endParaRPr lang="en-US"/>
            </a:p>
          </p:txBody>
        </p:sp>
      </p:grpSp>
      <p:grpSp>
        <p:nvGrpSpPr>
          <p:cNvPr id="60" name="Group 60"/>
          <p:cNvGrpSpPr>
            <a:grpSpLocks noChangeAspect="1"/>
          </p:cNvGrpSpPr>
          <p:nvPr/>
        </p:nvGrpSpPr>
        <p:grpSpPr>
          <a:xfrm>
            <a:off x="461273" y="8169261"/>
            <a:ext cx="38185" cy="38166"/>
            <a:chOff x="0" y="0"/>
            <a:chExt cx="78003" cy="77978"/>
          </a:xfrm>
        </p:grpSpPr>
        <p:sp>
          <p:nvSpPr>
            <p:cNvPr id="61" name="Freeform 61"/>
            <p:cNvSpPr/>
            <p:nvPr/>
          </p:nvSpPr>
          <p:spPr>
            <a:xfrm>
              <a:off x="0" y="0"/>
              <a:ext cx="77978" cy="77978"/>
            </a:xfrm>
            <a:custGeom>
              <a:avLst/>
              <a:gdLst/>
              <a:ahLst/>
              <a:cxnLst/>
              <a:rect l="l" t="t" r="r" b="b"/>
              <a:pathLst>
                <a:path w="77978" h="77978">
                  <a:moveTo>
                    <a:pt x="77978" y="38989"/>
                  </a:moveTo>
                  <a:cubicBezTo>
                    <a:pt x="77978" y="60579"/>
                    <a:pt x="60579" y="77978"/>
                    <a:pt x="38989" y="77978"/>
                  </a:cubicBezTo>
                  <a:cubicBezTo>
                    <a:pt x="17399" y="77978"/>
                    <a:pt x="0" y="60579"/>
                    <a:pt x="0" y="38989"/>
                  </a:cubicBezTo>
                  <a:cubicBezTo>
                    <a:pt x="0" y="17399"/>
                    <a:pt x="17526" y="0"/>
                    <a:pt x="38989" y="0"/>
                  </a:cubicBezTo>
                  <a:cubicBezTo>
                    <a:pt x="60452" y="0"/>
                    <a:pt x="77978" y="17399"/>
                    <a:pt x="77978" y="38989"/>
                  </a:cubicBezTo>
                </a:path>
              </a:pathLst>
            </a:custGeom>
            <a:solidFill>
              <a:srgbClr val="FFFFFF"/>
            </a:solidFill>
          </p:spPr>
          <p:txBody>
            <a:bodyPr/>
            <a:lstStyle/>
            <a:p>
              <a:endParaRPr lang="en-US"/>
            </a:p>
          </p:txBody>
        </p:sp>
      </p:grpSp>
      <p:grpSp>
        <p:nvGrpSpPr>
          <p:cNvPr id="62" name="Group 62"/>
          <p:cNvGrpSpPr>
            <a:grpSpLocks noChangeAspect="1"/>
          </p:cNvGrpSpPr>
          <p:nvPr/>
        </p:nvGrpSpPr>
        <p:grpSpPr>
          <a:xfrm>
            <a:off x="461273" y="8451941"/>
            <a:ext cx="38185" cy="38166"/>
            <a:chOff x="0" y="0"/>
            <a:chExt cx="78003" cy="77978"/>
          </a:xfrm>
        </p:grpSpPr>
        <p:sp>
          <p:nvSpPr>
            <p:cNvPr id="63" name="Freeform 63"/>
            <p:cNvSpPr/>
            <p:nvPr/>
          </p:nvSpPr>
          <p:spPr>
            <a:xfrm>
              <a:off x="0" y="0"/>
              <a:ext cx="77978" cy="77978"/>
            </a:xfrm>
            <a:custGeom>
              <a:avLst/>
              <a:gdLst/>
              <a:ahLst/>
              <a:cxnLst/>
              <a:rect l="l" t="t" r="r" b="b"/>
              <a:pathLst>
                <a:path w="77978" h="77978">
                  <a:moveTo>
                    <a:pt x="77978" y="38989"/>
                  </a:moveTo>
                  <a:cubicBezTo>
                    <a:pt x="77978" y="60579"/>
                    <a:pt x="60579" y="77978"/>
                    <a:pt x="38989" y="77978"/>
                  </a:cubicBezTo>
                  <a:cubicBezTo>
                    <a:pt x="17399" y="77978"/>
                    <a:pt x="0" y="60579"/>
                    <a:pt x="0" y="38989"/>
                  </a:cubicBezTo>
                  <a:cubicBezTo>
                    <a:pt x="0" y="17399"/>
                    <a:pt x="17526" y="0"/>
                    <a:pt x="38989" y="0"/>
                  </a:cubicBezTo>
                  <a:cubicBezTo>
                    <a:pt x="60452" y="0"/>
                    <a:pt x="77978" y="17399"/>
                    <a:pt x="77978" y="38989"/>
                  </a:cubicBezTo>
                </a:path>
              </a:pathLst>
            </a:custGeom>
            <a:solidFill>
              <a:srgbClr val="FFFFFF"/>
            </a:solidFill>
          </p:spPr>
          <p:txBody>
            <a:bodyPr/>
            <a:lstStyle/>
            <a:p>
              <a:endParaRPr lang="en-US"/>
            </a:p>
          </p:txBody>
        </p:sp>
      </p:grpSp>
      <p:sp>
        <p:nvSpPr>
          <p:cNvPr id="64" name="TextBox 64"/>
          <p:cNvSpPr txBox="1"/>
          <p:nvPr/>
        </p:nvSpPr>
        <p:spPr>
          <a:xfrm>
            <a:off x="642440" y="7256484"/>
            <a:ext cx="970787" cy="148590"/>
          </a:xfrm>
          <a:prstGeom prst="rect">
            <a:avLst/>
          </a:prstGeom>
        </p:spPr>
        <p:txBody>
          <a:bodyPr lIns="0" tIns="0" rIns="0" bIns="0" rtlCol="0" anchor="t">
            <a:spAutoFit/>
          </a:bodyPr>
          <a:lstStyle/>
          <a:p>
            <a:pPr algn="l">
              <a:lnSpc>
                <a:spcPts val="1259"/>
              </a:lnSpc>
            </a:pPr>
            <a:r>
              <a:rPr lang="en-US" sz="899" spc="-2">
                <a:solidFill>
                  <a:srgbClr val="FFFFFF"/>
                </a:solidFill>
                <a:latin typeface="Garet"/>
                <a:ea typeface="Garet"/>
                <a:cs typeface="Garet"/>
                <a:sym typeface="Garet"/>
              </a:rPr>
              <a:t>Visual Design</a:t>
            </a:r>
          </a:p>
        </p:txBody>
      </p:sp>
      <p:sp>
        <p:nvSpPr>
          <p:cNvPr id="65" name="TextBox 65"/>
          <p:cNvSpPr txBox="1"/>
          <p:nvPr/>
        </p:nvSpPr>
        <p:spPr>
          <a:xfrm>
            <a:off x="642440" y="8387205"/>
            <a:ext cx="1172925" cy="148590"/>
          </a:xfrm>
          <a:prstGeom prst="rect">
            <a:avLst/>
          </a:prstGeom>
        </p:spPr>
        <p:txBody>
          <a:bodyPr lIns="0" tIns="0" rIns="0" bIns="0" rtlCol="0" anchor="t">
            <a:spAutoFit/>
          </a:bodyPr>
          <a:lstStyle/>
          <a:p>
            <a:pPr algn="l">
              <a:lnSpc>
                <a:spcPts val="1259"/>
              </a:lnSpc>
            </a:pPr>
            <a:r>
              <a:rPr lang="en-US" sz="899" spc="-2">
                <a:solidFill>
                  <a:srgbClr val="FFFFFF"/>
                </a:solidFill>
                <a:latin typeface="Garet"/>
                <a:ea typeface="Garet"/>
                <a:cs typeface="Garet"/>
                <a:sym typeface="Garet"/>
              </a:rPr>
              <a:t>Process Flows</a:t>
            </a:r>
          </a:p>
        </p:txBody>
      </p:sp>
      <p:sp>
        <p:nvSpPr>
          <p:cNvPr id="66" name="TextBox 66"/>
          <p:cNvSpPr txBox="1"/>
          <p:nvPr/>
        </p:nvSpPr>
        <p:spPr>
          <a:xfrm>
            <a:off x="642440" y="7821844"/>
            <a:ext cx="1056683" cy="148590"/>
          </a:xfrm>
          <a:prstGeom prst="rect">
            <a:avLst/>
          </a:prstGeom>
        </p:spPr>
        <p:txBody>
          <a:bodyPr lIns="0" tIns="0" rIns="0" bIns="0" rtlCol="0" anchor="t">
            <a:spAutoFit/>
          </a:bodyPr>
          <a:lstStyle/>
          <a:p>
            <a:pPr algn="l">
              <a:lnSpc>
                <a:spcPts val="1259"/>
              </a:lnSpc>
            </a:pPr>
            <a:r>
              <a:rPr lang="en-US" sz="899" spc="-2">
                <a:solidFill>
                  <a:srgbClr val="FFFFFF"/>
                </a:solidFill>
                <a:latin typeface="Garet"/>
                <a:ea typeface="Garet"/>
                <a:cs typeface="Garet"/>
                <a:sym typeface="Garet"/>
              </a:rPr>
              <a:t>Storyboards</a:t>
            </a:r>
          </a:p>
        </p:txBody>
      </p:sp>
      <p:sp>
        <p:nvSpPr>
          <p:cNvPr id="67" name="TextBox 67"/>
          <p:cNvSpPr txBox="1"/>
          <p:nvPr/>
        </p:nvSpPr>
        <p:spPr>
          <a:xfrm>
            <a:off x="642440" y="6973804"/>
            <a:ext cx="526968" cy="148590"/>
          </a:xfrm>
          <a:prstGeom prst="rect">
            <a:avLst/>
          </a:prstGeom>
        </p:spPr>
        <p:txBody>
          <a:bodyPr lIns="0" tIns="0" rIns="0" bIns="0" rtlCol="0" anchor="t">
            <a:spAutoFit/>
          </a:bodyPr>
          <a:lstStyle/>
          <a:p>
            <a:pPr algn="l">
              <a:lnSpc>
                <a:spcPts val="1259"/>
              </a:lnSpc>
            </a:pPr>
            <a:r>
              <a:rPr lang="en-US" sz="899" spc="-2">
                <a:solidFill>
                  <a:srgbClr val="FFFFFF"/>
                </a:solidFill>
                <a:latin typeface="Garet"/>
                <a:ea typeface="Garet"/>
                <a:cs typeface="Garet"/>
                <a:sym typeface="Garet"/>
              </a:rPr>
              <a:t>UI/UX</a:t>
            </a:r>
          </a:p>
        </p:txBody>
      </p:sp>
      <p:sp>
        <p:nvSpPr>
          <p:cNvPr id="68" name="TextBox 68"/>
          <p:cNvSpPr txBox="1"/>
          <p:nvPr/>
        </p:nvSpPr>
        <p:spPr>
          <a:xfrm>
            <a:off x="642440" y="8104524"/>
            <a:ext cx="1010204" cy="148590"/>
          </a:xfrm>
          <a:prstGeom prst="rect">
            <a:avLst/>
          </a:prstGeom>
        </p:spPr>
        <p:txBody>
          <a:bodyPr lIns="0" tIns="0" rIns="0" bIns="0" rtlCol="0" anchor="t">
            <a:spAutoFit/>
          </a:bodyPr>
          <a:lstStyle/>
          <a:p>
            <a:pPr algn="l">
              <a:lnSpc>
                <a:spcPts val="1259"/>
              </a:lnSpc>
            </a:pPr>
            <a:r>
              <a:rPr lang="en-US" sz="899" spc="-2">
                <a:solidFill>
                  <a:srgbClr val="FFFFFF"/>
                </a:solidFill>
                <a:latin typeface="Garet"/>
                <a:ea typeface="Garet"/>
                <a:cs typeface="Garet"/>
                <a:sym typeface="Garet"/>
              </a:rPr>
              <a:t>User Flows</a:t>
            </a:r>
          </a:p>
        </p:txBody>
      </p:sp>
      <p:sp>
        <p:nvSpPr>
          <p:cNvPr id="69" name="TextBox 69"/>
          <p:cNvSpPr txBox="1"/>
          <p:nvPr/>
        </p:nvSpPr>
        <p:spPr>
          <a:xfrm>
            <a:off x="642440" y="7539164"/>
            <a:ext cx="929930" cy="148590"/>
          </a:xfrm>
          <a:prstGeom prst="rect">
            <a:avLst/>
          </a:prstGeom>
        </p:spPr>
        <p:txBody>
          <a:bodyPr lIns="0" tIns="0" rIns="0" bIns="0" rtlCol="0" anchor="t">
            <a:spAutoFit/>
          </a:bodyPr>
          <a:lstStyle/>
          <a:p>
            <a:pPr algn="l">
              <a:lnSpc>
                <a:spcPts val="1259"/>
              </a:lnSpc>
            </a:pPr>
            <a:r>
              <a:rPr lang="en-US" sz="899" spc="-2">
                <a:solidFill>
                  <a:srgbClr val="FFFFFF"/>
                </a:solidFill>
                <a:latin typeface="Garet"/>
                <a:ea typeface="Garet"/>
                <a:cs typeface="Garet"/>
                <a:sym typeface="Garet"/>
              </a:rPr>
              <a:t>Wireframes</a:t>
            </a:r>
          </a:p>
        </p:txBody>
      </p:sp>
      <p:grpSp>
        <p:nvGrpSpPr>
          <p:cNvPr id="70" name="Group 70"/>
          <p:cNvGrpSpPr/>
          <p:nvPr/>
        </p:nvGrpSpPr>
        <p:grpSpPr>
          <a:xfrm>
            <a:off x="461273" y="9412177"/>
            <a:ext cx="793285" cy="373738"/>
            <a:chOff x="0" y="0"/>
            <a:chExt cx="1057713" cy="498317"/>
          </a:xfrm>
        </p:grpSpPr>
        <p:sp>
          <p:nvSpPr>
            <p:cNvPr id="71" name="TextBox 71"/>
            <p:cNvSpPr txBox="1"/>
            <p:nvPr/>
          </p:nvSpPr>
          <p:spPr>
            <a:xfrm>
              <a:off x="0" y="-57150"/>
              <a:ext cx="1057713" cy="232410"/>
            </a:xfrm>
            <a:prstGeom prst="rect">
              <a:avLst/>
            </a:prstGeom>
          </p:spPr>
          <p:txBody>
            <a:bodyPr lIns="0" tIns="0" rIns="0" bIns="0" rtlCol="0" anchor="t">
              <a:spAutoFit/>
            </a:bodyPr>
            <a:lstStyle/>
            <a:p>
              <a:pPr marL="0" lvl="0" indent="0" algn="l">
                <a:lnSpc>
                  <a:spcPts val="1620"/>
                </a:lnSpc>
              </a:pPr>
              <a:r>
                <a:rPr lang="en-US" sz="900" b="1" u="none">
                  <a:solidFill>
                    <a:srgbClr val="FFFFFF"/>
                  </a:solidFill>
                  <a:latin typeface="Garet Bold"/>
                  <a:ea typeface="Garet Bold"/>
                  <a:cs typeface="Garet Bold"/>
                  <a:sym typeface="Garet Bold"/>
                </a:rPr>
                <a:t>English</a:t>
              </a:r>
            </a:p>
          </p:txBody>
        </p:sp>
        <p:sp>
          <p:nvSpPr>
            <p:cNvPr id="72" name="TextBox 72"/>
            <p:cNvSpPr txBox="1"/>
            <p:nvPr/>
          </p:nvSpPr>
          <p:spPr>
            <a:xfrm>
              <a:off x="0" y="265907"/>
              <a:ext cx="1057713" cy="232410"/>
            </a:xfrm>
            <a:prstGeom prst="rect">
              <a:avLst/>
            </a:prstGeom>
          </p:spPr>
          <p:txBody>
            <a:bodyPr lIns="0" tIns="0" rIns="0" bIns="0" rtlCol="0" anchor="t">
              <a:spAutoFit/>
            </a:bodyPr>
            <a:lstStyle/>
            <a:p>
              <a:pPr marL="0" lvl="0" indent="0" algn="l">
                <a:lnSpc>
                  <a:spcPts val="1620"/>
                </a:lnSpc>
              </a:pPr>
              <a:r>
                <a:rPr lang="en-US" sz="900" b="1">
                  <a:solidFill>
                    <a:srgbClr val="FFFFFF"/>
                  </a:solidFill>
                  <a:latin typeface="Garet Bold"/>
                  <a:ea typeface="Garet Bold"/>
                  <a:cs typeface="Garet Bold"/>
                  <a:sym typeface="Garet Bold"/>
                </a:rPr>
                <a:t>Spanish</a:t>
              </a:r>
            </a:p>
          </p:txBody>
        </p:sp>
      </p:grpSp>
      <p:sp>
        <p:nvSpPr>
          <p:cNvPr id="73" name="AutoShape 73"/>
          <p:cNvSpPr/>
          <p:nvPr/>
        </p:nvSpPr>
        <p:spPr>
          <a:xfrm>
            <a:off x="461273" y="6783304"/>
            <a:ext cx="2161274" cy="0"/>
          </a:xfrm>
          <a:prstGeom prst="line">
            <a:avLst/>
          </a:prstGeom>
          <a:ln w="9525" cap="flat">
            <a:solidFill>
              <a:srgbClr val="FFFFFF"/>
            </a:solidFill>
            <a:prstDash val="solid"/>
            <a:headEnd type="none" w="sm" len="sm"/>
            <a:tailEnd type="none" w="sm" len="sm"/>
          </a:ln>
        </p:spPr>
        <p:txBody>
          <a:bodyPr/>
          <a:lstStyle/>
          <a:p>
            <a:endParaRPr lang="en-US"/>
          </a:p>
        </p:txBody>
      </p:sp>
      <p:sp>
        <p:nvSpPr>
          <p:cNvPr id="74" name="AutoShape 74"/>
          <p:cNvSpPr/>
          <p:nvPr/>
        </p:nvSpPr>
        <p:spPr>
          <a:xfrm>
            <a:off x="461273" y="9214412"/>
            <a:ext cx="2161274" cy="0"/>
          </a:xfrm>
          <a:prstGeom prst="line">
            <a:avLst/>
          </a:prstGeom>
          <a:ln w="9525" cap="flat">
            <a:solidFill>
              <a:srgbClr val="FFFFFF"/>
            </a:solidFill>
            <a:prstDash val="solid"/>
            <a:headEnd type="none" w="sm" len="sm"/>
            <a:tailEnd type="none" w="sm" len="sm"/>
          </a:ln>
        </p:spPr>
        <p:txBody>
          <a:bodyPr/>
          <a:lstStyle/>
          <a:p>
            <a:endParaRPr lang="en-US"/>
          </a:p>
        </p:txBody>
      </p:sp>
      <p:sp>
        <p:nvSpPr>
          <p:cNvPr id="75" name="TextBox 75"/>
          <p:cNvSpPr txBox="1"/>
          <p:nvPr/>
        </p:nvSpPr>
        <p:spPr>
          <a:xfrm>
            <a:off x="461273" y="6447586"/>
            <a:ext cx="1806436" cy="280667"/>
          </a:xfrm>
          <a:prstGeom prst="rect">
            <a:avLst/>
          </a:prstGeom>
        </p:spPr>
        <p:txBody>
          <a:bodyPr lIns="0" tIns="0" rIns="0" bIns="0" rtlCol="0" anchor="t">
            <a:spAutoFit/>
          </a:bodyPr>
          <a:lstStyle/>
          <a:p>
            <a:pPr algn="l">
              <a:lnSpc>
                <a:spcPts val="2380"/>
              </a:lnSpc>
            </a:pPr>
            <a:r>
              <a:rPr lang="en-US" sz="1700" b="1">
                <a:solidFill>
                  <a:srgbClr val="FFFFFF"/>
                </a:solidFill>
                <a:latin typeface="Garet Bold"/>
                <a:ea typeface="Garet Bold"/>
                <a:cs typeface="Garet Bold"/>
                <a:sym typeface="Garet Bold"/>
              </a:rPr>
              <a:t>Expertise</a:t>
            </a:r>
          </a:p>
        </p:txBody>
      </p:sp>
      <p:sp>
        <p:nvSpPr>
          <p:cNvPr id="76" name="TextBox 76"/>
          <p:cNvSpPr txBox="1"/>
          <p:nvPr/>
        </p:nvSpPr>
        <p:spPr>
          <a:xfrm>
            <a:off x="461273" y="8878695"/>
            <a:ext cx="1806436" cy="280667"/>
          </a:xfrm>
          <a:prstGeom prst="rect">
            <a:avLst/>
          </a:prstGeom>
        </p:spPr>
        <p:txBody>
          <a:bodyPr lIns="0" tIns="0" rIns="0" bIns="0" rtlCol="0" anchor="t">
            <a:spAutoFit/>
          </a:bodyPr>
          <a:lstStyle/>
          <a:p>
            <a:pPr algn="l">
              <a:lnSpc>
                <a:spcPts val="2380"/>
              </a:lnSpc>
            </a:pPr>
            <a:r>
              <a:rPr lang="en-US" sz="1700" b="1">
                <a:solidFill>
                  <a:srgbClr val="FFFFFF"/>
                </a:solidFill>
                <a:latin typeface="Garet Bold"/>
                <a:ea typeface="Garet Bold"/>
                <a:cs typeface="Garet Bold"/>
                <a:sym typeface="Garet Bold"/>
              </a:rPr>
              <a:t>Language</a:t>
            </a:r>
          </a:p>
        </p:txBody>
      </p:sp>
      <p:sp>
        <p:nvSpPr>
          <p:cNvPr id="77" name="TextBox 77"/>
          <p:cNvSpPr txBox="1"/>
          <p:nvPr/>
        </p:nvSpPr>
        <p:spPr>
          <a:xfrm>
            <a:off x="5446238" y="9846831"/>
            <a:ext cx="1050621" cy="147108"/>
          </a:xfrm>
          <a:prstGeom prst="rect">
            <a:avLst/>
          </a:prstGeom>
        </p:spPr>
        <p:txBody>
          <a:bodyPr lIns="0" tIns="0" rIns="0" bIns="0" rtlCol="0" anchor="t">
            <a:spAutoFit/>
          </a:bodyPr>
          <a:lstStyle/>
          <a:p>
            <a:pPr algn="l">
              <a:lnSpc>
                <a:spcPts val="1159"/>
              </a:lnSpc>
            </a:pPr>
            <a:r>
              <a:rPr lang="en-US" sz="799" spc="-2">
                <a:solidFill>
                  <a:srgbClr val="323B4C"/>
                </a:solidFill>
                <a:latin typeface="Lato"/>
                <a:ea typeface="Lato"/>
                <a:cs typeface="Lato"/>
                <a:sym typeface="Lato"/>
              </a:rPr>
              <a:t>123-456-7890</a:t>
            </a:r>
          </a:p>
        </p:txBody>
      </p:sp>
      <p:sp>
        <p:nvSpPr>
          <p:cNvPr id="78" name="TextBox 78"/>
          <p:cNvSpPr txBox="1"/>
          <p:nvPr/>
        </p:nvSpPr>
        <p:spPr>
          <a:xfrm>
            <a:off x="5446238" y="10031520"/>
            <a:ext cx="1305611" cy="147108"/>
          </a:xfrm>
          <a:prstGeom prst="rect">
            <a:avLst/>
          </a:prstGeom>
        </p:spPr>
        <p:txBody>
          <a:bodyPr lIns="0" tIns="0" rIns="0" bIns="0" rtlCol="0" anchor="t">
            <a:spAutoFit/>
          </a:bodyPr>
          <a:lstStyle/>
          <a:p>
            <a:pPr algn="l">
              <a:lnSpc>
                <a:spcPts val="1160"/>
              </a:lnSpc>
            </a:pPr>
            <a:r>
              <a:rPr lang="en-US" sz="800" spc="-2">
                <a:solidFill>
                  <a:srgbClr val="323B4C"/>
                </a:solidFill>
                <a:latin typeface="Lato"/>
                <a:ea typeface="Lato"/>
                <a:cs typeface="Lato"/>
                <a:sym typeface="Lato"/>
              </a:rPr>
              <a:t>hello@reallygreatsite.com</a:t>
            </a:r>
          </a:p>
        </p:txBody>
      </p:sp>
      <p:sp>
        <p:nvSpPr>
          <p:cNvPr id="79" name="TextBox 79"/>
          <p:cNvSpPr txBox="1"/>
          <p:nvPr/>
        </p:nvSpPr>
        <p:spPr>
          <a:xfrm>
            <a:off x="5125647" y="9383602"/>
            <a:ext cx="1329918" cy="207645"/>
          </a:xfrm>
          <a:prstGeom prst="rect">
            <a:avLst/>
          </a:prstGeom>
        </p:spPr>
        <p:txBody>
          <a:bodyPr lIns="0" tIns="0" rIns="0" bIns="0" rtlCol="0" anchor="t">
            <a:spAutoFit/>
          </a:bodyPr>
          <a:lstStyle/>
          <a:p>
            <a:pPr algn="l">
              <a:lnSpc>
                <a:spcPts val="1679"/>
              </a:lnSpc>
            </a:pPr>
            <a:r>
              <a:rPr lang="en-US" sz="1199" b="1" spc="-2">
                <a:solidFill>
                  <a:srgbClr val="323B4C"/>
                </a:solidFill>
                <a:latin typeface="Lato Heavy"/>
                <a:ea typeface="Lato Heavy"/>
                <a:cs typeface="Lato Heavy"/>
                <a:sym typeface="Lato Heavy"/>
              </a:rPr>
              <a:t>Bailey Dupont</a:t>
            </a:r>
          </a:p>
        </p:txBody>
      </p:sp>
      <p:sp>
        <p:nvSpPr>
          <p:cNvPr id="80" name="TextBox 80"/>
          <p:cNvSpPr txBox="1"/>
          <p:nvPr/>
        </p:nvSpPr>
        <p:spPr>
          <a:xfrm>
            <a:off x="5125647" y="9862935"/>
            <a:ext cx="289035" cy="124426"/>
          </a:xfrm>
          <a:prstGeom prst="rect">
            <a:avLst/>
          </a:prstGeom>
        </p:spPr>
        <p:txBody>
          <a:bodyPr lIns="0" tIns="0" rIns="0" bIns="0" rtlCol="0" anchor="t">
            <a:spAutoFit/>
          </a:bodyPr>
          <a:lstStyle/>
          <a:p>
            <a:pPr algn="just">
              <a:lnSpc>
                <a:spcPts val="943"/>
              </a:lnSpc>
            </a:pPr>
            <a:r>
              <a:rPr lang="en-US" sz="700" b="1" spc="-1">
                <a:solidFill>
                  <a:srgbClr val="323B4C"/>
                </a:solidFill>
                <a:latin typeface="Lato Bold"/>
                <a:ea typeface="Lato Bold"/>
                <a:cs typeface="Lato Bold"/>
                <a:sym typeface="Lato Bold"/>
              </a:rPr>
              <a:t>Phone: </a:t>
            </a:r>
          </a:p>
        </p:txBody>
      </p:sp>
      <p:sp>
        <p:nvSpPr>
          <p:cNvPr id="81" name="TextBox 81"/>
          <p:cNvSpPr txBox="1"/>
          <p:nvPr/>
        </p:nvSpPr>
        <p:spPr>
          <a:xfrm>
            <a:off x="5125647" y="10047624"/>
            <a:ext cx="289035" cy="124426"/>
          </a:xfrm>
          <a:prstGeom prst="rect">
            <a:avLst/>
          </a:prstGeom>
        </p:spPr>
        <p:txBody>
          <a:bodyPr lIns="0" tIns="0" rIns="0" bIns="0" rtlCol="0" anchor="t">
            <a:spAutoFit/>
          </a:bodyPr>
          <a:lstStyle/>
          <a:p>
            <a:pPr algn="just">
              <a:lnSpc>
                <a:spcPts val="943"/>
              </a:lnSpc>
            </a:pPr>
            <a:r>
              <a:rPr lang="en-US" sz="700" b="1" spc="-1">
                <a:solidFill>
                  <a:srgbClr val="323B4C"/>
                </a:solidFill>
                <a:latin typeface="Lato Bold"/>
                <a:ea typeface="Lato Bold"/>
                <a:cs typeface="Lato Bold"/>
                <a:sym typeface="Lato Bold"/>
              </a:rPr>
              <a:t>Email :</a:t>
            </a:r>
          </a:p>
        </p:txBody>
      </p:sp>
      <p:sp>
        <p:nvSpPr>
          <p:cNvPr id="82" name="TextBox 82"/>
          <p:cNvSpPr txBox="1"/>
          <p:nvPr/>
        </p:nvSpPr>
        <p:spPr>
          <a:xfrm>
            <a:off x="5125647" y="9606097"/>
            <a:ext cx="1626202" cy="165100"/>
          </a:xfrm>
          <a:prstGeom prst="rect">
            <a:avLst/>
          </a:prstGeom>
        </p:spPr>
        <p:txBody>
          <a:bodyPr lIns="0" tIns="0" rIns="0" bIns="0" rtlCol="0" anchor="t">
            <a:spAutoFit/>
          </a:bodyPr>
          <a:lstStyle/>
          <a:p>
            <a:pPr algn="l">
              <a:lnSpc>
                <a:spcPts val="1399"/>
              </a:lnSpc>
            </a:pPr>
            <a:r>
              <a:rPr lang="en-US" sz="999" spc="-2">
                <a:solidFill>
                  <a:srgbClr val="323B4C"/>
                </a:solidFill>
                <a:latin typeface="Lato"/>
                <a:ea typeface="Lato"/>
                <a:cs typeface="Lato"/>
                <a:sym typeface="Lato"/>
              </a:rPr>
              <a:t>Wardiere Inc. / CEO</a:t>
            </a:r>
          </a:p>
        </p:txBody>
      </p:sp>
      <p:sp>
        <p:nvSpPr>
          <p:cNvPr id="83" name="TextBox 83"/>
          <p:cNvSpPr txBox="1"/>
          <p:nvPr/>
        </p:nvSpPr>
        <p:spPr>
          <a:xfrm>
            <a:off x="3280570" y="9846831"/>
            <a:ext cx="1050621" cy="147108"/>
          </a:xfrm>
          <a:prstGeom prst="rect">
            <a:avLst/>
          </a:prstGeom>
        </p:spPr>
        <p:txBody>
          <a:bodyPr lIns="0" tIns="0" rIns="0" bIns="0" rtlCol="0" anchor="t">
            <a:spAutoFit/>
          </a:bodyPr>
          <a:lstStyle/>
          <a:p>
            <a:pPr algn="l">
              <a:lnSpc>
                <a:spcPts val="1159"/>
              </a:lnSpc>
            </a:pPr>
            <a:r>
              <a:rPr lang="en-US" sz="799" spc="-2">
                <a:solidFill>
                  <a:srgbClr val="323B4C"/>
                </a:solidFill>
                <a:latin typeface="Lato"/>
                <a:ea typeface="Lato"/>
                <a:cs typeface="Lato"/>
                <a:sym typeface="Lato"/>
              </a:rPr>
              <a:t>123-456-7890</a:t>
            </a:r>
          </a:p>
        </p:txBody>
      </p:sp>
      <p:sp>
        <p:nvSpPr>
          <p:cNvPr id="84" name="TextBox 84"/>
          <p:cNvSpPr txBox="1"/>
          <p:nvPr/>
        </p:nvSpPr>
        <p:spPr>
          <a:xfrm>
            <a:off x="3280570" y="10031520"/>
            <a:ext cx="1409453" cy="147108"/>
          </a:xfrm>
          <a:prstGeom prst="rect">
            <a:avLst/>
          </a:prstGeom>
        </p:spPr>
        <p:txBody>
          <a:bodyPr lIns="0" tIns="0" rIns="0" bIns="0" rtlCol="0" anchor="t">
            <a:spAutoFit/>
          </a:bodyPr>
          <a:lstStyle/>
          <a:p>
            <a:pPr algn="l">
              <a:lnSpc>
                <a:spcPts val="1159"/>
              </a:lnSpc>
            </a:pPr>
            <a:r>
              <a:rPr lang="en-US" sz="799" spc="-2">
                <a:solidFill>
                  <a:srgbClr val="323B4C"/>
                </a:solidFill>
                <a:latin typeface="Lato"/>
                <a:ea typeface="Lato"/>
                <a:cs typeface="Lato"/>
                <a:sym typeface="Lato"/>
              </a:rPr>
              <a:t>hello@reallygreatsite.com</a:t>
            </a:r>
          </a:p>
        </p:txBody>
      </p:sp>
      <p:sp>
        <p:nvSpPr>
          <p:cNvPr id="85" name="TextBox 85"/>
          <p:cNvSpPr txBox="1"/>
          <p:nvPr/>
        </p:nvSpPr>
        <p:spPr>
          <a:xfrm>
            <a:off x="2880531" y="9383602"/>
            <a:ext cx="1329918" cy="207645"/>
          </a:xfrm>
          <a:prstGeom prst="rect">
            <a:avLst/>
          </a:prstGeom>
        </p:spPr>
        <p:txBody>
          <a:bodyPr lIns="0" tIns="0" rIns="0" bIns="0" rtlCol="0" anchor="t">
            <a:spAutoFit/>
          </a:bodyPr>
          <a:lstStyle/>
          <a:p>
            <a:pPr algn="l">
              <a:lnSpc>
                <a:spcPts val="1679"/>
              </a:lnSpc>
            </a:pPr>
            <a:r>
              <a:rPr lang="en-US" sz="1199" b="1" spc="-2">
                <a:solidFill>
                  <a:srgbClr val="323B4C"/>
                </a:solidFill>
                <a:latin typeface="Lato Heavy"/>
                <a:ea typeface="Lato Heavy"/>
                <a:cs typeface="Lato Heavy"/>
                <a:sym typeface="Lato Heavy"/>
              </a:rPr>
              <a:t>Harumi Kobayashi</a:t>
            </a:r>
          </a:p>
        </p:txBody>
      </p:sp>
      <p:sp>
        <p:nvSpPr>
          <p:cNvPr id="86" name="TextBox 86"/>
          <p:cNvSpPr txBox="1"/>
          <p:nvPr/>
        </p:nvSpPr>
        <p:spPr>
          <a:xfrm>
            <a:off x="2880531" y="9862935"/>
            <a:ext cx="283833" cy="124426"/>
          </a:xfrm>
          <a:prstGeom prst="rect">
            <a:avLst/>
          </a:prstGeom>
        </p:spPr>
        <p:txBody>
          <a:bodyPr lIns="0" tIns="0" rIns="0" bIns="0" rtlCol="0" anchor="t">
            <a:spAutoFit/>
          </a:bodyPr>
          <a:lstStyle/>
          <a:p>
            <a:pPr algn="just">
              <a:lnSpc>
                <a:spcPts val="943"/>
              </a:lnSpc>
            </a:pPr>
            <a:r>
              <a:rPr lang="en-US" sz="700" b="1" spc="-1">
                <a:solidFill>
                  <a:srgbClr val="323B4C"/>
                </a:solidFill>
                <a:latin typeface="Lato Bold"/>
                <a:ea typeface="Lato Bold"/>
                <a:cs typeface="Lato Bold"/>
                <a:sym typeface="Lato Bold"/>
              </a:rPr>
              <a:t>Phone: </a:t>
            </a:r>
          </a:p>
        </p:txBody>
      </p:sp>
      <p:sp>
        <p:nvSpPr>
          <p:cNvPr id="87" name="TextBox 87"/>
          <p:cNvSpPr txBox="1"/>
          <p:nvPr/>
        </p:nvSpPr>
        <p:spPr>
          <a:xfrm>
            <a:off x="2880531" y="10047624"/>
            <a:ext cx="283833" cy="124426"/>
          </a:xfrm>
          <a:prstGeom prst="rect">
            <a:avLst/>
          </a:prstGeom>
        </p:spPr>
        <p:txBody>
          <a:bodyPr lIns="0" tIns="0" rIns="0" bIns="0" rtlCol="0" anchor="t">
            <a:spAutoFit/>
          </a:bodyPr>
          <a:lstStyle/>
          <a:p>
            <a:pPr algn="just">
              <a:lnSpc>
                <a:spcPts val="943"/>
              </a:lnSpc>
            </a:pPr>
            <a:r>
              <a:rPr lang="en-US" sz="700" b="1" spc="-1">
                <a:solidFill>
                  <a:srgbClr val="323B4C"/>
                </a:solidFill>
                <a:latin typeface="Lato Bold"/>
                <a:ea typeface="Lato Bold"/>
                <a:cs typeface="Lato Bold"/>
                <a:sym typeface="Lato Bold"/>
              </a:rPr>
              <a:t>Email :</a:t>
            </a:r>
          </a:p>
        </p:txBody>
      </p:sp>
      <p:sp>
        <p:nvSpPr>
          <p:cNvPr id="88" name="TextBox 88"/>
          <p:cNvSpPr txBox="1"/>
          <p:nvPr/>
        </p:nvSpPr>
        <p:spPr>
          <a:xfrm>
            <a:off x="2880531" y="9606097"/>
            <a:ext cx="1581392" cy="165100"/>
          </a:xfrm>
          <a:prstGeom prst="rect">
            <a:avLst/>
          </a:prstGeom>
        </p:spPr>
        <p:txBody>
          <a:bodyPr lIns="0" tIns="0" rIns="0" bIns="0" rtlCol="0" anchor="t">
            <a:spAutoFit/>
          </a:bodyPr>
          <a:lstStyle/>
          <a:p>
            <a:pPr algn="l">
              <a:lnSpc>
                <a:spcPts val="1399"/>
              </a:lnSpc>
            </a:pPr>
            <a:r>
              <a:rPr lang="en-US" sz="999" spc="-2">
                <a:solidFill>
                  <a:srgbClr val="323B4C"/>
                </a:solidFill>
                <a:latin typeface="Lato"/>
                <a:ea typeface="Lato"/>
                <a:cs typeface="Lato"/>
                <a:sym typeface="Lato"/>
              </a:rPr>
              <a:t>Wardiere Inc. / CEO</a:t>
            </a:r>
          </a:p>
        </p:txBody>
      </p:sp>
      <p:sp>
        <p:nvSpPr>
          <p:cNvPr id="89" name="TextBox 89"/>
          <p:cNvSpPr txBox="1"/>
          <p:nvPr/>
        </p:nvSpPr>
        <p:spPr>
          <a:xfrm>
            <a:off x="461273" y="5074909"/>
            <a:ext cx="1929072" cy="232791"/>
          </a:xfrm>
          <a:prstGeom prst="rect">
            <a:avLst/>
          </a:prstGeom>
        </p:spPr>
        <p:txBody>
          <a:bodyPr lIns="0" tIns="0" rIns="0" bIns="0" rtlCol="0" anchor="t">
            <a:spAutoFit/>
          </a:bodyPr>
          <a:lstStyle/>
          <a:p>
            <a:pPr algn="l">
              <a:lnSpc>
                <a:spcPts val="972"/>
              </a:lnSpc>
            </a:pPr>
            <a:r>
              <a:rPr lang="en-US" sz="900" b="1" spc="-2">
                <a:solidFill>
                  <a:srgbClr val="FFFFFF"/>
                </a:solidFill>
                <a:latin typeface="Garet Bold"/>
                <a:ea typeface="Garet Bold"/>
                <a:cs typeface="Garet Bold"/>
                <a:sym typeface="Garet Bold"/>
              </a:rPr>
              <a:t>Bachelor of Business Management</a:t>
            </a:r>
          </a:p>
        </p:txBody>
      </p:sp>
      <p:sp>
        <p:nvSpPr>
          <p:cNvPr id="90" name="TextBox 90"/>
          <p:cNvSpPr txBox="1"/>
          <p:nvPr/>
        </p:nvSpPr>
        <p:spPr>
          <a:xfrm>
            <a:off x="461273" y="4901326"/>
            <a:ext cx="1237849" cy="148590"/>
          </a:xfrm>
          <a:prstGeom prst="rect">
            <a:avLst/>
          </a:prstGeom>
        </p:spPr>
        <p:txBody>
          <a:bodyPr lIns="0" tIns="0" rIns="0" bIns="0" rtlCol="0" anchor="t">
            <a:spAutoFit/>
          </a:bodyPr>
          <a:lstStyle/>
          <a:p>
            <a:pPr algn="l">
              <a:lnSpc>
                <a:spcPts val="1260"/>
              </a:lnSpc>
            </a:pPr>
            <a:r>
              <a:rPr lang="en-US" sz="900" spc="42">
                <a:solidFill>
                  <a:srgbClr val="FFFFFF"/>
                </a:solidFill>
                <a:latin typeface="Garet"/>
                <a:ea typeface="Garet"/>
                <a:cs typeface="Garet"/>
                <a:sym typeface="Garet"/>
              </a:rPr>
              <a:t>2020 - 2023</a:t>
            </a:r>
          </a:p>
        </p:txBody>
      </p:sp>
      <p:sp>
        <p:nvSpPr>
          <p:cNvPr id="91" name="TextBox 91"/>
          <p:cNvSpPr txBox="1"/>
          <p:nvPr/>
        </p:nvSpPr>
        <p:spPr>
          <a:xfrm>
            <a:off x="461273" y="5800414"/>
            <a:ext cx="1831647" cy="272415"/>
          </a:xfrm>
          <a:prstGeom prst="rect">
            <a:avLst/>
          </a:prstGeom>
        </p:spPr>
        <p:txBody>
          <a:bodyPr lIns="0" tIns="0" rIns="0" bIns="0" rtlCol="0" anchor="t">
            <a:spAutoFit/>
          </a:bodyPr>
          <a:lstStyle/>
          <a:p>
            <a:pPr algn="l">
              <a:lnSpc>
                <a:spcPts val="1079"/>
              </a:lnSpc>
            </a:pPr>
            <a:r>
              <a:rPr lang="en-US" sz="999" b="1" spc="-2">
                <a:solidFill>
                  <a:srgbClr val="FFFFFF"/>
                </a:solidFill>
                <a:latin typeface="Garet Bold"/>
                <a:ea typeface="Garet Bold"/>
                <a:cs typeface="Garet Bold"/>
                <a:sym typeface="Garet Bold"/>
              </a:rPr>
              <a:t>Bachelor of Business Management</a:t>
            </a:r>
          </a:p>
        </p:txBody>
      </p:sp>
      <p:sp>
        <p:nvSpPr>
          <p:cNvPr id="92" name="TextBox 92"/>
          <p:cNvSpPr txBox="1"/>
          <p:nvPr/>
        </p:nvSpPr>
        <p:spPr>
          <a:xfrm>
            <a:off x="461273" y="5626831"/>
            <a:ext cx="1237849" cy="148590"/>
          </a:xfrm>
          <a:prstGeom prst="rect">
            <a:avLst/>
          </a:prstGeom>
        </p:spPr>
        <p:txBody>
          <a:bodyPr lIns="0" tIns="0" rIns="0" bIns="0" rtlCol="0" anchor="t">
            <a:spAutoFit/>
          </a:bodyPr>
          <a:lstStyle/>
          <a:p>
            <a:pPr algn="l">
              <a:lnSpc>
                <a:spcPts val="1260"/>
              </a:lnSpc>
            </a:pPr>
            <a:r>
              <a:rPr lang="en-US" sz="900" spc="42">
                <a:solidFill>
                  <a:srgbClr val="FFFFFF"/>
                </a:solidFill>
                <a:latin typeface="Garet"/>
                <a:ea typeface="Garet"/>
                <a:cs typeface="Garet"/>
                <a:sym typeface="Garet"/>
              </a:rPr>
              <a:t>2012 - 2016</a:t>
            </a:r>
          </a:p>
        </p:txBody>
      </p:sp>
      <p:grpSp>
        <p:nvGrpSpPr>
          <p:cNvPr id="93" name="Group 93"/>
          <p:cNvGrpSpPr/>
          <p:nvPr/>
        </p:nvGrpSpPr>
        <p:grpSpPr>
          <a:xfrm>
            <a:off x="525397" y="382325"/>
            <a:ext cx="1571752" cy="1571746"/>
            <a:chOff x="0" y="0"/>
            <a:chExt cx="6350000" cy="6349975"/>
          </a:xfrm>
        </p:grpSpPr>
        <p:sp>
          <p:nvSpPr>
            <p:cNvPr id="94" name="Freeform 94"/>
            <p:cNvSpPr/>
            <p:nvPr/>
          </p:nvSpPr>
          <p:spPr>
            <a:xfrm>
              <a:off x="0" y="0"/>
              <a:ext cx="6350000" cy="6349975"/>
            </a:xfrm>
            <a:custGeom>
              <a:avLst/>
              <a:gdLst/>
              <a:ahLst/>
              <a:cxnLst/>
              <a:rect l="l" t="t" r="r" b="b"/>
              <a:pathLst>
                <a:path w="6350000" h="6349975">
                  <a:moveTo>
                    <a:pt x="6350000" y="3175025"/>
                  </a:moveTo>
                  <a:cubicBezTo>
                    <a:pt x="6350000" y="4928451"/>
                    <a:pt x="4928476" y="6349975"/>
                    <a:pt x="3175000" y="6349975"/>
                  </a:cubicBezTo>
                  <a:cubicBezTo>
                    <a:pt x="1421498" y="6349975"/>
                    <a:pt x="0" y="4928451"/>
                    <a:pt x="0" y="3175025"/>
                  </a:cubicBezTo>
                  <a:cubicBezTo>
                    <a:pt x="0" y="1421511"/>
                    <a:pt x="1421498" y="0"/>
                    <a:pt x="3175000" y="0"/>
                  </a:cubicBezTo>
                  <a:cubicBezTo>
                    <a:pt x="4928502" y="0"/>
                    <a:pt x="6350000" y="1421511"/>
                    <a:pt x="6350000" y="3175025"/>
                  </a:cubicBezTo>
                  <a:close/>
                </a:path>
              </a:pathLst>
            </a:custGeom>
            <a:blipFill>
              <a:blip r:embed="rId2"/>
              <a:stretch>
                <a:fillRect l="-21015" t="-8947" r="-13901" b="-93049"/>
              </a:stretch>
            </a:blipFill>
          </p:spPr>
          <p:txBody>
            <a:bodyPr/>
            <a:lstStyle/>
            <a:p>
              <a:endParaRPr lang="en-US"/>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494</Words>
  <Application>Microsoft Office PowerPoint</Application>
  <PresentationFormat>Custom</PresentationFormat>
  <Paragraphs>53</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Lato Bold</vt:lpstr>
      <vt:lpstr>Arial</vt:lpstr>
      <vt:lpstr>Calibri</vt:lpstr>
      <vt:lpstr>Garet</vt:lpstr>
      <vt:lpstr>Lato Heavy</vt:lpstr>
      <vt:lpstr>Lato</vt:lpstr>
      <vt:lpstr>Garet Bold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Creative CV Resume</dc:title>
  <cp:lastModifiedBy>BOUCHTA GRIBISS</cp:lastModifiedBy>
  <cp:revision>2</cp:revision>
  <dcterms:created xsi:type="dcterms:W3CDTF">2006-08-16T00:00:00Z</dcterms:created>
  <dcterms:modified xsi:type="dcterms:W3CDTF">2026-08-23T14:38:10Z</dcterms:modified>
  <dc:identifier>DAHCbTZX4Mo</dc:identifier>
</cp:coreProperties>
</file>