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</p:sldIdLst>
  <p:sldSz cx="7556500" cy="10693400"/>
  <p:notesSz cx="6858000" cy="9144000"/>
  <p:embeddedFontLst>
    <p:embeddedFont>
      <p:font typeface="Poppins Medium Italics" panose="020B0604020202020204" charset="0"/>
      <p:regular r:id="rId3"/>
    </p:embeddedFont>
    <p:embeddedFont>
      <p:font typeface="Proxima Nova" panose="020B0604020202020204" charset="0"/>
      <p:regular r:id="rId4"/>
    </p:embeddedFont>
    <p:embeddedFont>
      <p:font typeface="Proxima Nova Bold" panose="020B0604020202020204" charset="0"/>
      <p:regular r:id="rId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2072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3.fntdata"/><Relationship Id="rId4" Type="http://schemas.openxmlformats.org/officeDocument/2006/relationships/font" Target="fonts/font2.fntdata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23040" y="1820134"/>
            <a:ext cx="6678000" cy="286777"/>
            <a:chOff x="0" y="0"/>
            <a:chExt cx="2393244" cy="10277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93244" cy="102774"/>
            </a:xfrm>
            <a:custGeom>
              <a:avLst/>
              <a:gdLst/>
              <a:ahLst/>
              <a:cxnLst/>
              <a:rect l="l" t="t" r="r" b="b"/>
              <a:pathLst>
                <a:path w="2393244" h="102774">
                  <a:moveTo>
                    <a:pt x="51387" y="0"/>
                  </a:moveTo>
                  <a:lnTo>
                    <a:pt x="2341857" y="0"/>
                  </a:lnTo>
                  <a:cubicBezTo>
                    <a:pt x="2370238" y="0"/>
                    <a:pt x="2393244" y="23007"/>
                    <a:pt x="2393244" y="51387"/>
                  </a:cubicBezTo>
                  <a:lnTo>
                    <a:pt x="2393244" y="51387"/>
                  </a:lnTo>
                  <a:cubicBezTo>
                    <a:pt x="2393244" y="79767"/>
                    <a:pt x="2370238" y="102774"/>
                    <a:pt x="2341857" y="102774"/>
                  </a:cubicBezTo>
                  <a:lnTo>
                    <a:pt x="51387" y="102774"/>
                  </a:lnTo>
                  <a:cubicBezTo>
                    <a:pt x="23007" y="102774"/>
                    <a:pt x="0" y="79767"/>
                    <a:pt x="0" y="51387"/>
                  </a:cubicBezTo>
                  <a:lnTo>
                    <a:pt x="0" y="51387"/>
                  </a:lnTo>
                  <a:cubicBezTo>
                    <a:pt x="0" y="23007"/>
                    <a:pt x="23007" y="0"/>
                    <a:pt x="51387" y="0"/>
                  </a:cubicBez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393244" cy="1218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537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41040" y="1864007"/>
            <a:ext cx="6660000" cy="207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b="1" i="1">
                <a:solidFill>
                  <a:srgbClr val="373643"/>
                </a:solidFill>
                <a:latin typeface="Poppins Medium Italics"/>
                <a:ea typeface="Poppins Medium Italics"/>
                <a:cs typeface="Poppins Medium Italics"/>
                <a:sym typeface="Poppins Medium Italics"/>
              </a:rPr>
              <a:t>     SUMMARY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41040" y="9337225"/>
            <a:ext cx="6372000" cy="753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Languages:</a:t>
            </a: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 English, French, Mandarin.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Certifications:</a:t>
            </a: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 Professional Design Engineer (PDE) License, Project Management Tech (PMT).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Awards/Activities:</a:t>
            </a: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 Most Innovative Employer of the Year (2021), Overall Best Employee Division Two (2024), Onboarding Project Lead (2023)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700598" y="8189005"/>
            <a:ext cx="18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 May 2014 - May 2016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41040" y="8189005"/>
            <a:ext cx="45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Bachelor of Design in Process Engineering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41040" y="8381410"/>
            <a:ext cx="6372000" cy="372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Engineering University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Relevant coursework in Structural Design and Project Management.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700598" y="7268777"/>
            <a:ext cx="191477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 Aug 2016 - Oct 2019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040" y="7268777"/>
            <a:ext cx="45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UX Industrial Basics and General Application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41040" y="7461182"/>
            <a:ext cx="6372000" cy="562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University of Engineering UX Cohort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Major in Automotive Technology.</a:t>
            </a:r>
          </a:p>
          <a:p>
            <a:pPr marL="237491" lvl="1" indent="-118745" algn="l">
              <a:lnSpc>
                <a:spcPts val="1540"/>
              </a:lnSpc>
              <a:spcBef>
                <a:spcPct val="0"/>
              </a:spcBef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Thesis on "Technological Advancements within the current Mechatronics Industry”.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700598" y="5930057"/>
            <a:ext cx="18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Feb 2021 - Dec 2022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41040" y="5930057"/>
            <a:ext cx="45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System UX Engineer, XarrowAI Industries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423040" y="6934376"/>
            <a:ext cx="6678000" cy="286777"/>
            <a:chOff x="0" y="0"/>
            <a:chExt cx="2393244" cy="102774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393244" cy="102774"/>
            </a:xfrm>
            <a:custGeom>
              <a:avLst/>
              <a:gdLst/>
              <a:ahLst/>
              <a:cxnLst/>
              <a:rect l="l" t="t" r="r" b="b"/>
              <a:pathLst>
                <a:path w="2393244" h="102774">
                  <a:moveTo>
                    <a:pt x="51387" y="0"/>
                  </a:moveTo>
                  <a:lnTo>
                    <a:pt x="2341857" y="0"/>
                  </a:lnTo>
                  <a:cubicBezTo>
                    <a:pt x="2370238" y="0"/>
                    <a:pt x="2393244" y="23007"/>
                    <a:pt x="2393244" y="51387"/>
                  </a:cubicBezTo>
                  <a:lnTo>
                    <a:pt x="2393244" y="51387"/>
                  </a:lnTo>
                  <a:cubicBezTo>
                    <a:pt x="2393244" y="79767"/>
                    <a:pt x="2370238" y="102774"/>
                    <a:pt x="2341857" y="102774"/>
                  </a:cubicBezTo>
                  <a:lnTo>
                    <a:pt x="51387" y="102774"/>
                  </a:lnTo>
                  <a:cubicBezTo>
                    <a:pt x="23007" y="102774"/>
                    <a:pt x="0" y="79767"/>
                    <a:pt x="0" y="51387"/>
                  </a:cubicBezTo>
                  <a:lnTo>
                    <a:pt x="0" y="51387"/>
                  </a:lnTo>
                  <a:cubicBezTo>
                    <a:pt x="0" y="23007"/>
                    <a:pt x="23007" y="0"/>
                    <a:pt x="51387" y="0"/>
                  </a:cubicBez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2393244" cy="1218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537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441040" y="6122462"/>
            <a:ext cx="6372000" cy="562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Designed and optimised a robotic control system, realizing a 12% performance improvement.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Coordinated testing and validation, ensuring compliance with industry standards.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Provided technical expertise, contributing to a 15% reduction in system failures.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700598" y="4650822"/>
            <a:ext cx="18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Jan 2023 - Present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41040" y="4650822"/>
            <a:ext cx="450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Instant Chartz App, Morcelle Program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41040" y="4842302"/>
            <a:ext cx="6372000" cy="943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Led development of an advanced automation system, achieving a 15% increase in operational efficiency.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Streamlined manufacturing processes, reducing production costs by 10%.</a:t>
            </a:r>
          </a:p>
          <a:p>
            <a:pPr marL="237491" lvl="1" indent="-118745" algn="l">
              <a:lnSpc>
                <a:spcPts val="1540"/>
              </a:lnSpc>
              <a:buFont typeface="Arial"/>
              <a:buChar char="•"/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Implemented preventive maintenance strategies, resulting in a 20% decrease in equipment downtime.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41040" y="2154537"/>
            <a:ext cx="6660000" cy="753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540"/>
              </a:lnSpc>
              <a:spcBef>
                <a:spcPct val="0"/>
              </a:spcBef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UX Designer with a focus on delivering impactful results, eager to tackle dynamic challenges and apply creativity to craft intuitive user experiences. Demonstrated proficiency in project management, user-centric problem-solving, and seamless collaboration across teams. Skilled in leveraging state-of-the-art tools and methodologies to streamline processes and elevate user satisfaction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441040" y="544515"/>
            <a:ext cx="6660000" cy="448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40"/>
              </a:lnSpc>
              <a:spcBef>
                <a:spcPct val="0"/>
              </a:spcBef>
            </a:pPr>
            <a:r>
              <a:rPr lang="en-US" sz="2600" b="1">
                <a:solidFill>
                  <a:srgbClr val="373643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DANIEL GALLEGO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41040" y="1358686"/>
            <a:ext cx="6660000" cy="18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>
                <a:solidFill>
                  <a:srgbClr val="1E1E1E"/>
                </a:solidFill>
                <a:latin typeface="Proxima Nova"/>
                <a:ea typeface="Proxima Nova"/>
                <a:cs typeface="Proxima Nova"/>
                <a:sym typeface="Proxima Nova"/>
              </a:rPr>
              <a:t>123 Anywhere St., Any City |  hello@reallygreatsite.com | www.reallygreatsite.com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41040" y="1030658"/>
            <a:ext cx="6660000" cy="280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79"/>
              </a:lnSpc>
              <a:spcBef>
                <a:spcPct val="0"/>
              </a:spcBef>
            </a:pPr>
            <a:r>
              <a:rPr lang="en-US" sz="1699" b="1">
                <a:solidFill>
                  <a:srgbClr val="1E1E1E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UX DESIGNER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441040" y="3166018"/>
            <a:ext cx="6678000" cy="286777"/>
            <a:chOff x="0" y="0"/>
            <a:chExt cx="2393244" cy="102774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2393244" cy="102774"/>
            </a:xfrm>
            <a:custGeom>
              <a:avLst/>
              <a:gdLst/>
              <a:ahLst/>
              <a:cxnLst/>
              <a:rect l="l" t="t" r="r" b="b"/>
              <a:pathLst>
                <a:path w="2393244" h="102774">
                  <a:moveTo>
                    <a:pt x="51387" y="0"/>
                  </a:moveTo>
                  <a:lnTo>
                    <a:pt x="2341857" y="0"/>
                  </a:lnTo>
                  <a:cubicBezTo>
                    <a:pt x="2370238" y="0"/>
                    <a:pt x="2393244" y="23007"/>
                    <a:pt x="2393244" y="51387"/>
                  </a:cubicBezTo>
                  <a:lnTo>
                    <a:pt x="2393244" y="51387"/>
                  </a:lnTo>
                  <a:cubicBezTo>
                    <a:pt x="2393244" y="79767"/>
                    <a:pt x="2370238" y="102774"/>
                    <a:pt x="2341857" y="102774"/>
                  </a:cubicBezTo>
                  <a:lnTo>
                    <a:pt x="51387" y="102774"/>
                  </a:lnTo>
                  <a:cubicBezTo>
                    <a:pt x="23007" y="102774"/>
                    <a:pt x="0" y="79767"/>
                    <a:pt x="0" y="51387"/>
                  </a:cubicBezTo>
                  <a:lnTo>
                    <a:pt x="0" y="51387"/>
                  </a:lnTo>
                  <a:cubicBezTo>
                    <a:pt x="0" y="23007"/>
                    <a:pt x="23007" y="0"/>
                    <a:pt x="51387" y="0"/>
                  </a:cubicBez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19050"/>
              <a:ext cx="2393244" cy="1218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537"/>
                </a:lnSpc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458960" y="3191297"/>
            <a:ext cx="6660000" cy="207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b="1" i="1">
                <a:solidFill>
                  <a:srgbClr val="373643"/>
                </a:solidFill>
                <a:latin typeface="Poppins Medium Italics"/>
                <a:ea typeface="Poppins Medium Italics"/>
                <a:cs typeface="Poppins Medium Italics"/>
                <a:sym typeface="Poppins Medium Italics"/>
              </a:rPr>
              <a:t>     TECHNICAL SKILLS</a:t>
            </a:r>
          </a:p>
        </p:txBody>
      </p:sp>
      <p:grpSp>
        <p:nvGrpSpPr>
          <p:cNvPr id="30" name="Group 30"/>
          <p:cNvGrpSpPr/>
          <p:nvPr/>
        </p:nvGrpSpPr>
        <p:grpSpPr>
          <a:xfrm>
            <a:off x="423040" y="4335014"/>
            <a:ext cx="6678000" cy="286777"/>
            <a:chOff x="0" y="0"/>
            <a:chExt cx="2393244" cy="102774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393244" cy="102774"/>
            </a:xfrm>
            <a:custGeom>
              <a:avLst/>
              <a:gdLst/>
              <a:ahLst/>
              <a:cxnLst/>
              <a:rect l="l" t="t" r="r" b="b"/>
              <a:pathLst>
                <a:path w="2393244" h="102774">
                  <a:moveTo>
                    <a:pt x="51387" y="0"/>
                  </a:moveTo>
                  <a:lnTo>
                    <a:pt x="2341857" y="0"/>
                  </a:lnTo>
                  <a:cubicBezTo>
                    <a:pt x="2370238" y="0"/>
                    <a:pt x="2393244" y="23007"/>
                    <a:pt x="2393244" y="51387"/>
                  </a:cubicBezTo>
                  <a:lnTo>
                    <a:pt x="2393244" y="51387"/>
                  </a:lnTo>
                  <a:cubicBezTo>
                    <a:pt x="2393244" y="79767"/>
                    <a:pt x="2370238" y="102774"/>
                    <a:pt x="2341857" y="102774"/>
                  </a:cubicBezTo>
                  <a:lnTo>
                    <a:pt x="51387" y="102774"/>
                  </a:lnTo>
                  <a:cubicBezTo>
                    <a:pt x="23007" y="102774"/>
                    <a:pt x="0" y="79767"/>
                    <a:pt x="0" y="51387"/>
                  </a:cubicBezTo>
                  <a:lnTo>
                    <a:pt x="0" y="51387"/>
                  </a:lnTo>
                  <a:cubicBezTo>
                    <a:pt x="0" y="23007"/>
                    <a:pt x="23007" y="0"/>
                    <a:pt x="51387" y="0"/>
                  </a:cubicBez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-19050"/>
              <a:ext cx="2393244" cy="1218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537"/>
                </a:lnSpc>
              </a:pPr>
              <a:endParaRPr/>
            </a:p>
          </p:txBody>
        </p:sp>
      </p:grpSp>
      <p:sp>
        <p:nvSpPr>
          <p:cNvPr id="33" name="TextBox 33"/>
          <p:cNvSpPr txBox="1"/>
          <p:nvPr/>
        </p:nvSpPr>
        <p:spPr>
          <a:xfrm>
            <a:off x="441040" y="4360292"/>
            <a:ext cx="6660000" cy="207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b="1" i="1">
                <a:solidFill>
                  <a:srgbClr val="373643"/>
                </a:solidFill>
                <a:latin typeface="Poppins Medium Italics"/>
                <a:ea typeface="Poppins Medium Italics"/>
                <a:cs typeface="Poppins Medium Italics"/>
                <a:sym typeface="Poppins Medium Italics"/>
              </a:rPr>
              <a:t>     PROFESSIONAL EXPERIENCE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58960" y="6978247"/>
            <a:ext cx="6660000" cy="207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b="1" i="1">
                <a:solidFill>
                  <a:srgbClr val="373643"/>
                </a:solidFill>
                <a:latin typeface="Poppins Medium Italics"/>
                <a:ea typeface="Poppins Medium Italics"/>
                <a:cs typeface="Poppins Medium Italics"/>
                <a:sym typeface="Poppins Medium Italics"/>
              </a:rPr>
              <a:t>     EDUCATION</a:t>
            </a:r>
          </a:p>
        </p:txBody>
      </p:sp>
      <p:grpSp>
        <p:nvGrpSpPr>
          <p:cNvPr id="35" name="Group 35"/>
          <p:cNvGrpSpPr/>
          <p:nvPr/>
        </p:nvGrpSpPr>
        <p:grpSpPr>
          <a:xfrm>
            <a:off x="423040" y="9010695"/>
            <a:ext cx="6678000" cy="286777"/>
            <a:chOff x="0" y="0"/>
            <a:chExt cx="2393244" cy="102774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2393244" cy="102774"/>
            </a:xfrm>
            <a:custGeom>
              <a:avLst/>
              <a:gdLst/>
              <a:ahLst/>
              <a:cxnLst/>
              <a:rect l="l" t="t" r="r" b="b"/>
              <a:pathLst>
                <a:path w="2393244" h="102774">
                  <a:moveTo>
                    <a:pt x="51387" y="0"/>
                  </a:moveTo>
                  <a:lnTo>
                    <a:pt x="2341857" y="0"/>
                  </a:lnTo>
                  <a:cubicBezTo>
                    <a:pt x="2370238" y="0"/>
                    <a:pt x="2393244" y="23007"/>
                    <a:pt x="2393244" y="51387"/>
                  </a:cubicBezTo>
                  <a:lnTo>
                    <a:pt x="2393244" y="51387"/>
                  </a:lnTo>
                  <a:cubicBezTo>
                    <a:pt x="2393244" y="79767"/>
                    <a:pt x="2370238" y="102774"/>
                    <a:pt x="2341857" y="102774"/>
                  </a:cubicBezTo>
                  <a:lnTo>
                    <a:pt x="51387" y="102774"/>
                  </a:lnTo>
                  <a:cubicBezTo>
                    <a:pt x="23007" y="102774"/>
                    <a:pt x="0" y="79767"/>
                    <a:pt x="0" y="51387"/>
                  </a:cubicBezTo>
                  <a:lnTo>
                    <a:pt x="0" y="51387"/>
                  </a:lnTo>
                  <a:cubicBezTo>
                    <a:pt x="0" y="23007"/>
                    <a:pt x="23007" y="0"/>
                    <a:pt x="51387" y="0"/>
                  </a:cubicBezTo>
                  <a:close/>
                </a:path>
              </a:pathLst>
            </a:custGeom>
            <a:solidFill>
              <a:srgbClr val="D9D9D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TextBox 37"/>
            <p:cNvSpPr txBox="1"/>
            <p:nvPr/>
          </p:nvSpPr>
          <p:spPr>
            <a:xfrm>
              <a:off x="0" y="-19050"/>
              <a:ext cx="2393244" cy="1218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537"/>
                </a:lnSpc>
              </a:pPr>
              <a:endParaRPr/>
            </a:p>
          </p:txBody>
        </p:sp>
      </p:grpSp>
      <p:sp>
        <p:nvSpPr>
          <p:cNvPr id="38" name="TextBox 38"/>
          <p:cNvSpPr txBox="1"/>
          <p:nvPr/>
        </p:nvSpPr>
        <p:spPr>
          <a:xfrm>
            <a:off x="458960" y="9046695"/>
            <a:ext cx="6660000" cy="207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79"/>
              </a:lnSpc>
              <a:spcBef>
                <a:spcPct val="0"/>
              </a:spcBef>
            </a:pPr>
            <a:r>
              <a:rPr lang="en-US" sz="1200" b="1" i="1">
                <a:solidFill>
                  <a:srgbClr val="373643"/>
                </a:solidFill>
                <a:latin typeface="Poppins Medium Italics"/>
                <a:ea typeface="Poppins Medium Italics"/>
                <a:cs typeface="Poppins Medium Italics"/>
                <a:sym typeface="Poppins Medium Italics"/>
              </a:rPr>
              <a:t>     ADDITIONAL INFORMATION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458960" y="3481827"/>
            <a:ext cx="2081598" cy="5626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7"/>
              </a:lnSpc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Prototyping Tools</a:t>
            </a:r>
          </a:p>
          <a:p>
            <a:pPr algn="l">
              <a:lnSpc>
                <a:spcPts val="1537"/>
              </a:lnSpc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User Research </a:t>
            </a:r>
          </a:p>
          <a:p>
            <a:pPr algn="l">
              <a:lnSpc>
                <a:spcPts val="1537"/>
              </a:lnSpc>
              <a:spcBef>
                <a:spcPct val="0"/>
              </a:spcBef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Information Architecture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2637336" y="3481827"/>
            <a:ext cx="2285329" cy="5560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7"/>
              </a:lnSpc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Interaction Design</a:t>
            </a:r>
          </a:p>
          <a:p>
            <a:pPr algn="l">
              <a:lnSpc>
                <a:spcPts val="1537"/>
              </a:lnSpc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Visual Design</a:t>
            </a:r>
          </a:p>
          <a:p>
            <a:pPr algn="l">
              <a:lnSpc>
                <a:spcPts val="1537"/>
              </a:lnSpc>
              <a:spcBef>
                <a:spcPct val="0"/>
              </a:spcBef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Usability Heuristics 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5019442" y="3481827"/>
            <a:ext cx="2081598" cy="5560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37"/>
              </a:lnSpc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Accessibility</a:t>
            </a:r>
          </a:p>
          <a:p>
            <a:pPr algn="l">
              <a:lnSpc>
                <a:spcPts val="1537"/>
              </a:lnSpc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Responsive Design</a:t>
            </a:r>
          </a:p>
          <a:p>
            <a:pPr algn="l">
              <a:lnSpc>
                <a:spcPts val="1537"/>
              </a:lnSpc>
              <a:spcBef>
                <a:spcPct val="0"/>
              </a:spcBef>
            </a:pPr>
            <a:r>
              <a:rPr lang="en-US" sz="1098">
                <a:solidFill>
                  <a:srgbClr val="000000"/>
                </a:solidFill>
                <a:latin typeface="Proxima Nova"/>
                <a:ea typeface="Proxima Nova"/>
                <a:cs typeface="Proxima Nova"/>
                <a:sym typeface="Proxima Nova"/>
              </a:rPr>
              <a:t>User Testing Tools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316</Words>
  <Application>Microsoft Office PowerPoint</Application>
  <PresentationFormat>Custom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Proxima Nova Bold</vt:lpstr>
      <vt:lpstr>Calibri</vt:lpstr>
      <vt:lpstr>Poppins Medium Italics</vt:lpstr>
      <vt:lpstr>Proxima Nova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Creative CV Resume</dc:title>
  <cp:lastModifiedBy>BOUCHTA GRIBISS</cp:lastModifiedBy>
  <cp:revision>2</cp:revision>
  <dcterms:created xsi:type="dcterms:W3CDTF">2006-08-16T00:00:00Z</dcterms:created>
  <dcterms:modified xsi:type="dcterms:W3CDTF">2026-08-23T14:28:47Z</dcterms:modified>
  <dc:identifier>DAHCbTZX4Mo</dc:identifier>
</cp:coreProperties>
</file>