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8" r:id="rId2"/>
  </p:sldIdLst>
  <p:sldSz cx="7556500" cy="10693400"/>
  <p:notesSz cx="6858000" cy="9144000"/>
  <p:embeddedFontLst>
    <p:embeddedFont>
      <p:font typeface="Aileron" panose="020B0604020202020204" charset="0"/>
      <p:regular r:id="rId3"/>
    </p:embeddedFont>
    <p:embeddedFont>
      <p:font typeface="Aileron Bold" panose="020B0604020202020204" charset="0"/>
      <p:regular r:id="rId4"/>
    </p:embeddedFont>
    <p:embeddedFont>
      <p:font typeface="Lato" panose="020F0502020204030204" pitchFamily="34" charset="0"/>
      <p:regular r:id="rId5"/>
    </p:embeddedFont>
    <p:embeddedFont>
      <p:font typeface="Lato Bold" panose="020B0604020202020204" charset="0"/>
      <p:regular r:id="rId6"/>
    </p:embeddedFont>
    <p:embeddedFont>
      <p:font typeface="Now" panose="020B0604020202020204" charset="0"/>
      <p:regular r:id="rId7"/>
    </p:embeddedFont>
    <p:embeddedFont>
      <p:font typeface="Now Bold" panose="020B0604020202020204" charset="0"/>
      <p:regular r:id="rId8"/>
    </p:embeddedFont>
    <p:embeddedFont>
      <p:font typeface="Now Heavy" panose="020B0604020202020204" charset="0"/>
      <p:regular r:id="rId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7" d="100"/>
          <a:sy n="47" d="100"/>
        </p:scale>
        <p:origin x="2072"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tableStyles" Target="tableStyles.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viewProps" Target="viewProps.xml"/><Relationship Id="rId5" Type="http://schemas.openxmlformats.org/officeDocument/2006/relationships/font" Target="fonts/font3.fntdata"/><Relationship Id="rId10" Type="http://schemas.openxmlformats.org/officeDocument/2006/relationships/presProps" Target="presProps.xml"/><Relationship Id="rId4" Type="http://schemas.openxmlformats.org/officeDocument/2006/relationships/font" Target="fonts/font2.fntdata"/><Relationship Id="rId9" Type="http://schemas.openxmlformats.org/officeDocument/2006/relationships/font" Target="fonts/font7.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23-Aug-26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23-Aug-26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23-Aug-26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23-Aug-26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svg"/><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grpSp>
        <p:nvGrpSpPr>
          <p:cNvPr id="2" name="Group 2"/>
          <p:cNvGrpSpPr/>
          <p:nvPr/>
        </p:nvGrpSpPr>
        <p:grpSpPr>
          <a:xfrm>
            <a:off x="351528" y="8371927"/>
            <a:ext cx="1813810" cy="319219"/>
            <a:chOff x="0" y="0"/>
            <a:chExt cx="2418413" cy="425625"/>
          </a:xfrm>
        </p:grpSpPr>
        <p:sp>
          <p:nvSpPr>
            <p:cNvPr id="3" name="TextBox 3"/>
            <p:cNvSpPr txBox="1"/>
            <p:nvPr/>
          </p:nvSpPr>
          <p:spPr>
            <a:xfrm>
              <a:off x="0" y="-28575"/>
              <a:ext cx="2411040" cy="311362"/>
            </a:xfrm>
            <a:prstGeom prst="rect">
              <a:avLst/>
            </a:prstGeom>
          </p:spPr>
          <p:txBody>
            <a:bodyPr lIns="0" tIns="0" rIns="0" bIns="0" rtlCol="0" anchor="t">
              <a:spAutoFit/>
            </a:bodyPr>
            <a:lstStyle/>
            <a:p>
              <a:pPr algn="l">
                <a:lnSpc>
                  <a:spcPts val="1959"/>
                </a:lnSpc>
              </a:pPr>
              <a:r>
                <a:rPr lang="en-US" sz="1400" b="1" spc="166">
                  <a:solidFill>
                    <a:srgbClr val="323B4C"/>
                  </a:solidFill>
                  <a:latin typeface="Now Bold"/>
                  <a:ea typeface="Now Bold"/>
                  <a:cs typeface="Now Bold"/>
                  <a:sym typeface="Now Bold"/>
                </a:rPr>
                <a:t>REFERENCE</a:t>
              </a:r>
            </a:p>
          </p:txBody>
        </p:sp>
        <p:grpSp>
          <p:nvGrpSpPr>
            <p:cNvPr id="4" name="Group 4"/>
            <p:cNvGrpSpPr/>
            <p:nvPr/>
          </p:nvGrpSpPr>
          <p:grpSpPr>
            <a:xfrm>
              <a:off x="7373" y="308187"/>
              <a:ext cx="2411040" cy="117438"/>
              <a:chOff x="0" y="0"/>
              <a:chExt cx="11733051" cy="571500"/>
            </a:xfrm>
          </p:grpSpPr>
          <p:sp>
            <p:nvSpPr>
              <p:cNvPr id="5" name="Freeform 5"/>
              <p:cNvSpPr/>
              <p:nvPr/>
            </p:nvSpPr>
            <p:spPr>
              <a:xfrm>
                <a:off x="0" y="255270"/>
                <a:ext cx="11733051" cy="69850"/>
              </a:xfrm>
              <a:custGeom>
                <a:avLst/>
                <a:gdLst/>
                <a:ahLst/>
                <a:cxnLst/>
                <a:rect l="l" t="t" r="r" b="b"/>
                <a:pathLst>
                  <a:path w="11733051" h="69850">
                    <a:moveTo>
                      <a:pt x="11442221" y="0"/>
                    </a:moveTo>
                    <a:lnTo>
                      <a:pt x="0" y="0"/>
                    </a:lnTo>
                    <a:lnTo>
                      <a:pt x="0" y="69850"/>
                    </a:lnTo>
                    <a:lnTo>
                      <a:pt x="11733051" y="69850"/>
                    </a:lnTo>
                    <a:lnTo>
                      <a:pt x="11733051" y="0"/>
                    </a:lnTo>
                    <a:close/>
                  </a:path>
                </a:pathLst>
              </a:custGeom>
              <a:solidFill>
                <a:srgbClr val="000000"/>
              </a:solidFill>
            </p:spPr>
            <p:txBody>
              <a:bodyPr/>
              <a:lstStyle/>
              <a:p>
                <a:endParaRPr lang="en-US"/>
              </a:p>
            </p:txBody>
          </p:sp>
        </p:grpSp>
      </p:grpSp>
      <p:grpSp>
        <p:nvGrpSpPr>
          <p:cNvPr id="6" name="Group 6"/>
          <p:cNvGrpSpPr/>
          <p:nvPr/>
        </p:nvGrpSpPr>
        <p:grpSpPr>
          <a:xfrm>
            <a:off x="356327" y="2296453"/>
            <a:ext cx="1816209" cy="308718"/>
            <a:chOff x="0" y="0"/>
            <a:chExt cx="2421613" cy="411624"/>
          </a:xfrm>
        </p:grpSpPr>
        <p:grpSp>
          <p:nvGrpSpPr>
            <p:cNvPr id="7" name="Group 7"/>
            <p:cNvGrpSpPr/>
            <p:nvPr/>
          </p:nvGrpSpPr>
          <p:grpSpPr>
            <a:xfrm>
              <a:off x="10573" y="294186"/>
              <a:ext cx="2411040" cy="117438"/>
              <a:chOff x="0" y="0"/>
              <a:chExt cx="11733051" cy="571500"/>
            </a:xfrm>
          </p:grpSpPr>
          <p:sp>
            <p:nvSpPr>
              <p:cNvPr id="8" name="Freeform 8"/>
              <p:cNvSpPr/>
              <p:nvPr/>
            </p:nvSpPr>
            <p:spPr>
              <a:xfrm>
                <a:off x="0" y="255270"/>
                <a:ext cx="11733051" cy="69850"/>
              </a:xfrm>
              <a:custGeom>
                <a:avLst/>
                <a:gdLst/>
                <a:ahLst/>
                <a:cxnLst/>
                <a:rect l="l" t="t" r="r" b="b"/>
                <a:pathLst>
                  <a:path w="11733051" h="69850">
                    <a:moveTo>
                      <a:pt x="11442221" y="0"/>
                    </a:moveTo>
                    <a:lnTo>
                      <a:pt x="0" y="0"/>
                    </a:lnTo>
                    <a:lnTo>
                      <a:pt x="0" y="69850"/>
                    </a:lnTo>
                    <a:lnTo>
                      <a:pt x="11733051" y="69850"/>
                    </a:lnTo>
                    <a:lnTo>
                      <a:pt x="11733051" y="0"/>
                    </a:lnTo>
                    <a:close/>
                  </a:path>
                </a:pathLst>
              </a:custGeom>
              <a:solidFill>
                <a:srgbClr val="000000"/>
              </a:solidFill>
            </p:spPr>
            <p:txBody>
              <a:bodyPr/>
              <a:lstStyle/>
              <a:p>
                <a:endParaRPr lang="en-US"/>
              </a:p>
            </p:txBody>
          </p:sp>
        </p:grpSp>
        <p:sp>
          <p:nvSpPr>
            <p:cNvPr id="9" name="TextBox 9"/>
            <p:cNvSpPr txBox="1"/>
            <p:nvPr/>
          </p:nvSpPr>
          <p:spPr>
            <a:xfrm>
              <a:off x="0" y="-28575"/>
              <a:ext cx="1930498" cy="311362"/>
            </a:xfrm>
            <a:prstGeom prst="rect">
              <a:avLst/>
            </a:prstGeom>
          </p:spPr>
          <p:txBody>
            <a:bodyPr lIns="0" tIns="0" rIns="0" bIns="0" rtlCol="0" anchor="t">
              <a:spAutoFit/>
            </a:bodyPr>
            <a:lstStyle/>
            <a:p>
              <a:pPr algn="l">
                <a:lnSpc>
                  <a:spcPts val="1959"/>
                </a:lnSpc>
              </a:pPr>
              <a:r>
                <a:rPr lang="en-US" sz="1400" b="1" spc="166">
                  <a:solidFill>
                    <a:srgbClr val="323B4C"/>
                  </a:solidFill>
                  <a:latin typeface="Now Bold"/>
                  <a:ea typeface="Now Bold"/>
                  <a:cs typeface="Now Bold"/>
                  <a:sym typeface="Now Bold"/>
                </a:rPr>
                <a:t>CONTACT</a:t>
              </a:r>
            </a:p>
          </p:txBody>
        </p:sp>
      </p:grpSp>
      <p:grpSp>
        <p:nvGrpSpPr>
          <p:cNvPr id="10" name="Group 10"/>
          <p:cNvGrpSpPr/>
          <p:nvPr/>
        </p:nvGrpSpPr>
        <p:grpSpPr>
          <a:xfrm>
            <a:off x="356327" y="4239424"/>
            <a:ext cx="1813810" cy="319219"/>
            <a:chOff x="0" y="0"/>
            <a:chExt cx="2418413" cy="425625"/>
          </a:xfrm>
        </p:grpSpPr>
        <p:grpSp>
          <p:nvGrpSpPr>
            <p:cNvPr id="11" name="Group 11"/>
            <p:cNvGrpSpPr/>
            <p:nvPr/>
          </p:nvGrpSpPr>
          <p:grpSpPr>
            <a:xfrm>
              <a:off x="7373" y="308187"/>
              <a:ext cx="2411040" cy="117438"/>
              <a:chOff x="0" y="0"/>
              <a:chExt cx="11733051" cy="571500"/>
            </a:xfrm>
          </p:grpSpPr>
          <p:sp>
            <p:nvSpPr>
              <p:cNvPr id="12" name="Freeform 12"/>
              <p:cNvSpPr/>
              <p:nvPr/>
            </p:nvSpPr>
            <p:spPr>
              <a:xfrm>
                <a:off x="0" y="255270"/>
                <a:ext cx="11733051" cy="69850"/>
              </a:xfrm>
              <a:custGeom>
                <a:avLst/>
                <a:gdLst/>
                <a:ahLst/>
                <a:cxnLst/>
                <a:rect l="l" t="t" r="r" b="b"/>
                <a:pathLst>
                  <a:path w="11733051" h="69850">
                    <a:moveTo>
                      <a:pt x="11442221" y="0"/>
                    </a:moveTo>
                    <a:lnTo>
                      <a:pt x="0" y="0"/>
                    </a:lnTo>
                    <a:lnTo>
                      <a:pt x="0" y="69850"/>
                    </a:lnTo>
                    <a:lnTo>
                      <a:pt x="11733051" y="69850"/>
                    </a:lnTo>
                    <a:lnTo>
                      <a:pt x="11733051" y="0"/>
                    </a:lnTo>
                    <a:close/>
                  </a:path>
                </a:pathLst>
              </a:custGeom>
              <a:solidFill>
                <a:srgbClr val="000000"/>
              </a:solidFill>
            </p:spPr>
            <p:txBody>
              <a:bodyPr/>
              <a:lstStyle/>
              <a:p>
                <a:endParaRPr lang="en-US"/>
              </a:p>
            </p:txBody>
          </p:sp>
        </p:grpSp>
        <p:sp>
          <p:nvSpPr>
            <p:cNvPr id="13" name="TextBox 13"/>
            <p:cNvSpPr txBox="1"/>
            <p:nvPr/>
          </p:nvSpPr>
          <p:spPr>
            <a:xfrm>
              <a:off x="0" y="-28575"/>
              <a:ext cx="2411040" cy="311362"/>
            </a:xfrm>
            <a:prstGeom prst="rect">
              <a:avLst/>
            </a:prstGeom>
          </p:spPr>
          <p:txBody>
            <a:bodyPr lIns="0" tIns="0" rIns="0" bIns="0" rtlCol="0" anchor="t">
              <a:spAutoFit/>
            </a:bodyPr>
            <a:lstStyle/>
            <a:p>
              <a:pPr algn="l">
                <a:lnSpc>
                  <a:spcPts val="1959"/>
                </a:lnSpc>
              </a:pPr>
              <a:r>
                <a:rPr lang="en-US" sz="1400" b="1" spc="166">
                  <a:solidFill>
                    <a:srgbClr val="323B4C"/>
                  </a:solidFill>
                  <a:latin typeface="Now Bold"/>
                  <a:ea typeface="Now Bold"/>
                  <a:cs typeface="Now Bold"/>
                  <a:sym typeface="Now Bold"/>
                </a:rPr>
                <a:t>SKILLS</a:t>
              </a:r>
            </a:p>
          </p:txBody>
        </p:sp>
      </p:grpSp>
      <p:grpSp>
        <p:nvGrpSpPr>
          <p:cNvPr id="14" name="Group 14"/>
          <p:cNvGrpSpPr/>
          <p:nvPr/>
        </p:nvGrpSpPr>
        <p:grpSpPr>
          <a:xfrm>
            <a:off x="356327" y="6916058"/>
            <a:ext cx="1813810" cy="319219"/>
            <a:chOff x="0" y="0"/>
            <a:chExt cx="2418413" cy="425625"/>
          </a:xfrm>
        </p:grpSpPr>
        <p:grpSp>
          <p:nvGrpSpPr>
            <p:cNvPr id="15" name="Group 15"/>
            <p:cNvGrpSpPr/>
            <p:nvPr/>
          </p:nvGrpSpPr>
          <p:grpSpPr>
            <a:xfrm>
              <a:off x="7373" y="308187"/>
              <a:ext cx="2411040" cy="117438"/>
              <a:chOff x="0" y="0"/>
              <a:chExt cx="11733051" cy="571500"/>
            </a:xfrm>
          </p:grpSpPr>
          <p:sp>
            <p:nvSpPr>
              <p:cNvPr id="16" name="Freeform 16"/>
              <p:cNvSpPr/>
              <p:nvPr/>
            </p:nvSpPr>
            <p:spPr>
              <a:xfrm>
                <a:off x="0" y="255270"/>
                <a:ext cx="11733051" cy="69850"/>
              </a:xfrm>
              <a:custGeom>
                <a:avLst/>
                <a:gdLst/>
                <a:ahLst/>
                <a:cxnLst/>
                <a:rect l="l" t="t" r="r" b="b"/>
                <a:pathLst>
                  <a:path w="11733051" h="69850">
                    <a:moveTo>
                      <a:pt x="11442221" y="0"/>
                    </a:moveTo>
                    <a:lnTo>
                      <a:pt x="0" y="0"/>
                    </a:lnTo>
                    <a:lnTo>
                      <a:pt x="0" y="69850"/>
                    </a:lnTo>
                    <a:lnTo>
                      <a:pt x="11733051" y="69850"/>
                    </a:lnTo>
                    <a:lnTo>
                      <a:pt x="11733051" y="0"/>
                    </a:lnTo>
                    <a:close/>
                  </a:path>
                </a:pathLst>
              </a:custGeom>
              <a:solidFill>
                <a:srgbClr val="000000"/>
              </a:solidFill>
            </p:spPr>
            <p:txBody>
              <a:bodyPr/>
              <a:lstStyle/>
              <a:p>
                <a:endParaRPr lang="en-US"/>
              </a:p>
            </p:txBody>
          </p:sp>
        </p:grpSp>
        <p:sp>
          <p:nvSpPr>
            <p:cNvPr id="17" name="TextBox 17"/>
            <p:cNvSpPr txBox="1"/>
            <p:nvPr/>
          </p:nvSpPr>
          <p:spPr>
            <a:xfrm>
              <a:off x="0" y="-28575"/>
              <a:ext cx="2411040" cy="311362"/>
            </a:xfrm>
            <a:prstGeom prst="rect">
              <a:avLst/>
            </a:prstGeom>
          </p:spPr>
          <p:txBody>
            <a:bodyPr lIns="0" tIns="0" rIns="0" bIns="0" rtlCol="0" anchor="t">
              <a:spAutoFit/>
            </a:bodyPr>
            <a:lstStyle/>
            <a:p>
              <a:pPr algn="l">
                <a:lnSpc>
                  <a:spcPts val="1959"/>
                </a:lnSpc>
              </a:pPr>
              <a:r>
                <a:rPr lang="en-US" sz="1400" b="1" spc="166">
                  <a:solidFill>
                    <a:srgbClr val="323B4C"/>
                  </a:solidFill>
                  <a:latin typeface="Now Bold"/>
                  <a:ea typeface="Now Bold"/>
                  <a:cs typeface="Now Bold"/>
                  <a:sym typeface="Now Bold"/>
                </a:rPr>
                <a:t>LANGUAGES</a:t>
              </a:r>
            </a:p>
          </p:txBody>
        </p:sp>
      </p:grpSp>
      <p:grpSp>
        <p:nvGrpSpPr>
          <p:cNvPr id="18" name="Group 18"/>
          <p:cNvGrpSpPr/>
          <p:nvPr/>
        </p:nvGrpSpPr>
        <p:grpSpPr>
          <a:xfrm>
            <a:off x="362912" y="2664421"/>
            <a:ext cx="1807225" cy="146050"/>
            <a:chOff x="0" y="0"/>
            <a:chExt cx="2409633" cy="194733"/>
          </a:xfrm>
        </p:grpSpPr>
        <p:sp>
          <p:nvSpPr>
            <p:cNvPr id="19" name="Freeform 19"/>
            <p:cNvSpPr/>
            <p:nvPr/>
          </p:nvSpPr>
          <p:spPr>
            <a:xfrm>
              <a:off x="0" y="13408"/>
              <a:ext cx="166947" cy="181325"/>
            </a:xfrm>
            <a:custGeom>
              <a:avLst/>
              <a:gdLst/>
              <a:ahLst/>
              <a:cxnLst/>
              <a:rect l="l" t="t" r="r" b="b"/>
              <a:pathLst>
                <a:path w="166947" h="181325">
                  <a:moveTo>
                    <a:pt x="0" y="0"/>
                  </a:moveTo>
                  <a:lnTo>
                    <a:pt x="166947" y="0"/>
                  </a:lnTo>
                  <a:lnTo>
                    <a:pt x="166947" y="181325"/>
                  </a:lnTo>
                  <a:lnTo>
                    <a:pt x="0" y="181325"/>
                  </a:lnTo>
                  <a:lnTo>
                    <a:pt x="0" y="0"/>
                  </a:lnTo>
                  <a:close/>
                </a:path>
              </a:pathLst>
            </a:custGeom>
            <a:blipFill>
              <a:blip>
                <a:extLst>
                  <a:ext uri="{96DAC541-7B7A-43D3-8B79-37D633B846F1}">
                    <asvg:svgBlip xmlns:asvg="http://schemas.microsoft.com/office/drawing/2016/SVG/main" r:embed="rId2"/>
                  </a:ext>
                </a:extLst>
              </a:blip>
              <a:stretch>
                <a:fillRect l="-22951" b="-13202"/>
              </a:stretch>
            </a:blipFill>
          </p:spPr>
          <p:txBody>
            <a:bodyPr/>
            <a:lstStyle/>
            <a:p>
              <a:endParaRPr lang="en-US"/>
            </a:p>
          </p:txBody>
        </p:sp>
        <p:sp>
          <p:nvSpPr>
            <p:cNvPr id="20" name="TextBox 20"/>
            <p:cNvSpPr txBox="1"/>
            <p:nvPr/>
          </p:nvSpPr>
          <p:spPr>
            <a:xfrm>
              <a:off x="306394" y="-28575"/>
              <a:ext cx="2103239" cy="223308"/>
            </a:xfrm>
            <a:prstGeom prst="rect">
              <a:avLst/>
            </a:prstGeom>
          </p:spPr>
          <p:txBody>
            <a:bodyPr lIns="0" tIns="0" rIns="0" bIns="0" rtlCol="0" anchor="t">
              <a:spAutoFit/>
            </a:bodyPr>
            <a:lstStyle/>
            <a:p>
              <a:pPr algn="just">
                <a:lnSpc>
                  <a:spcPts val="1400"/>
                </a:lnSpc>
                <a:spcBef>
                  <a:spcPct val="0"/>
                </a:spcBef>
              </a:pPr>
              <a:r>
                <a:rPr lang="en-US" sz="1000">
                  <a:solidFill>
                    <a:srgbClr val="323B4C"/>
                  </a:solidFill>
                  <a:latin typeface="Lato"/>
                  <a:ea typeface="Lato"/>
                  <a:cs typeface="Lato"/>
                  <a:sym typeface="Lato"/>
                </a:rPr>
                <a:t>+124-4236-7894</a:t>
              </a:r>
            </a:p>
          </p:txBody>
        </p:sp>
      </p:grpSp>
      <p:grpSp>
        <p:nvGrpSpPr>
          <p:cNvPr id="21" name="Group 21"/>
          <p:cNvGrpSpPr/>
          <p:nvPr/>
        </p:nvGrpSpPr>
        <p:grpSpPr>
          <a:xfrm>
            <a:off x="362912" y="3005931"/>
            <a:ext cx="1807225" cy="146050"/>
            <a:chOff x="0" y="0"/>
            <a:chExt cx="2409633" cy="194733"/>
          </a:xfrm>
        </p:grpSpPr>
        <p:sp>
          <p:nvSpPr>
            <p:cNvPr id="22" name="Freeform 22"/>
            <p:cNvSpPr/>
            <p:nvPr/>
          </p:nvSpPr>
          <p:spPr>
            <a:xfrm>
              <a:off x="0" y="35503"/>
              <a:ext cx="172527" cy="123727"/>
            </a:xfrm>
            <a:custGeom>
              <a:avLst/>
              <a:gdLst/>
              <a:ahLst/>
              <a:cxnLst/>
              <a:rect l="l" t="t" r="r" b="b"/>
              <a:pathLst>
                <a:path w="172527" h="123727">
                  <a:moveTo>
                    <a:pt x="0" y="0"/>
                  </a:moveTo>
                  <a:lnTo>
                    <a:pt x="172527" y="0"/>
                  </a:lnTo>
                  <a:lnTo>
                    <a:pt x="172527" y="123727"/>
                  </a:lnTo>
                  <a:lnTo>
                    <a:pt x="0" y="12372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3" name="TextBox 23"/>
            <p:cNvSpPr txBox="1"/>
            <p:nvPr/>
          </p:nvSpPr>
          <p:spPr>
            <a:xfrm>
              <a:off x="306394" y="-28575"/>
              <a:ext cx="2103239" cy="223308"/>
            </a:xfrm>
            <a:prstGeom prst="rect">
              <a:avLst/>
            </a:prstGeom>
          </p:spPr>
          <p:txBody>
            <a:bodyPr lIns="0" tIns="0" rIns="0" bIns="0" rtlCol="0" anchor="t">
              <a:spAutoFit/>
            </a:bodyPr>
            <a:lstStyle/>
            <a:p>
              <a:pPr algn="l">
                <a:lnSpc>
                  <a:spcPts val="1400"/>
                </a:lnSpc>
                <a:spcBef>
                  <a:spcPct val="0"/>
                </a:spcBef>
              </a:pPr>
              <a:r>
                <a:rPr lang="en-US" sz="1000">
                  <a:solidFill>
                    <a:srgbClr val="323B4C"/>
                  </a:solidFill>
                  <a:latin typeface="Lato"/>
                  <a:ea typeface="Lato"/>
                  <a:cs typeface="Lato"/>
                  <a:sym typeface="Lato"/>
                </a:rPr>
                <a:t>hello@ahmedd saaahh.com</a:t>
              </a:r>
            </a:p>
          </p:txBody>
        </p:sp>
      </p:grpSp>
      <p:grpSp>
        <p:nvGrpSpPr>
          <p:cNvPr id="24" name="Group 24"/>
          <p:cNvGrpSpPr/>
          <p:nvPr/>
        </p:nvGrpSpPr>
        <p:grpSpPr>
          <a:xfrm>
            <a:off x="372636" y="3352006"/>
            <a:ext cx="1797501" cy="162269"/>
            <a:chOff x="0" y="0"/>
            <a:chExt cx="2396668" cy="216358"/>
          </a:xfrm>
        </p:grpSpPr>
        <p:sp>
          <p:nvSpPr>
            <p:cNvPr id="25" name="Freeform 25"/>
            <p:cNvSpPr/>
            <p:nvPr/>
          </p:nvSpPr>
          <p:spPr>
            <a:xfrm>
              <a:off x="0" y="0"/>
              <a:ext cx="141016" cy="216358"/>
            </a:xfrm>
            <a:custGeom>
              <a:avLst/>
              <a:gdLst/>
              <a:ahLst/>
              <a:cxnLst/>
              <a:rect l="l" t="t" r="r" b="b"/>
              <a:pathLst>
                <a:path w="141016" h="216358">
                  <a:moveTo>
                    <a:pt x="0" y="0"/>
                  </a:moveTo>
                  <a:lnTo>
                    <a:pt x="141016" y="0"/>
                  </a:lnTo>
                  <a:lnTo>
                    <a:pt x="141016" y="216358"/>
                  </a:lnTo>
                  <a:lnTo>
                    <a:pt x="0" y="216358"/>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6" name="TextBox 26"/>
            <p:cNvSpPr txBox="1"/>
            <p:nvPr/>
          </p:nvSpPr>
          <p:spPr>
            <a:xfrm>
              <a:off x="300801" y="0"/>
              <a:ext cx="2095866" cy="202353"/>
            </a:xfrm>
            <a:prstGeom prst="rect">
              <a:avLst/>
            </a:prstGeom>
          </p:spPr>
          <p:txBody>
            <a:bodyPr lIns="0" tIns="0" rIns="0" bIns="0" rtlCol="0" anchor="t">
              <a:spAutoFit/>
            </a:bodyPr>
            <a:lstStyle/>
            <a:p>
              <a:pPr algn="l">
                <a:lnSpc>
                  <a:spcPts val="1129"/>
                </a:lnSpc>
              </a:pPr>
              <a:r>
                <a:rPr lang="en-US" sz="999">
                  <a:solidFill>
                    <a:srgbClr val="323B4C"/>
                  </a:solidFill>
                  <a:latin typeface="Lato"/>
                  <a:ea typeface="Lato"/>
                  <a:cs typeface="Lato"/>
                  <a:sym typeface="Lato"/>
                </a:rPr>
                <a:t>123fdfdgdg., Any City</a:t>
              </a:r>
            </a:p>
          </p:txBody>
        </p:sp>
      </p:grpSp>
      <p:grpSp>
        <p:nvGrpSpPr>
          <p:cNvPr id="27" name="Group 27"/>
          <p:cNvGrpSpPr/>
          <p:nvPr/>
        </p:nvGrpSpPr>
        <p:grpSpPr>
          <a:xfrm>
            <a:off x="358727" y="3693324"/>
            <a:ext cx="1811410" cy="317500"/>
            <a:chOff x="0" y="0"/>
            <a:chExt cx="2415214" cy="423333"/>
          </a:xfrm>
        </p:grpSpPr>
        <p:sp>
          <p:nvSpPr>
            <p:cNvPr id="28" name="Freeform 28"/>
            <p:cNvSpPr/>
            <p:nvPr/>
          </p:nvSpPr>
          <p:spPr>
            <a:xfrm>
              <a:off x="0" y="15563"/>
              <a:ext cx="172527" cy="170645"/>
            </a:xfrm>
            <a:custGeom>
              <a:avLst/>
              <a:gdLst/>
              <a:ahLst/>
              <a:cxnLst/>
              <a:rect l="l" t="t" r="r" b="b"/>
              <a:pathLst>
                <a:path w="172527" h="170645">
                  <a:moveTo>
                    <a:pt x="0" y="0"/>
                  </a:moveTo>
                  <a:lnTo>
                    <a:pt x="172527" y="0"/>
                  </a:lnTo>
                  <a:lnTo>
                    <a:pt x="172527" y="170645"/>
                  </a:lnTo>
                  <a:lnTo>
                    <a:pt x="0" y="170645"/>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9" name="TextBox 29"/>
            <p:cNvSpPr txBox="1"/>
            <p:nvPr/>
          </p:nvSpPr>
          <p:spPr>
            <a:xfrm>
              <a:off x="318732" y="-28575"/>
              <a:ext cx="2096482" cy="451908"/>
            </a:xfrm>
            <a:prstGeom prst="rect">
              <a:avLst/>
            </a:prstGeom>
          </p:spPr>
          <p:txBody>
            <a:bodyPr lIns="0" tIns="0" rIns="0" bIns="0" rtlCol="0" anchor="t">
              <a:spAutoFit/>
            </a:bodyPr>
            <a:lstStyle/>
            <a:p>
              <a:pPr algn="l">
                <a:lnSpc>
                  <a:spcPts val="1400"/>
                </a:lnSpc>
              </a:pPr>
              <a:r>
                <a:rPr lang="en-US" sz="1000">
                  <a:solidFill>
                    <a:srgbClr val="323B4C"/>
                  </a:solidFill>
                  <a:latin typeface="Lato"/>
                  <a:ea typeface="Lato"/>
                  <a:cs typeface="Lato"/>
                  <a:sym typeface="Lato"/>
                </a:rPr>
                <a:t>www.ahmedd saaahh</a:t>
              </a:r>
            </a:p>
            <a:p>
              <a:pPr algn="l">
                <a:lnSpc>
                  <a:spcPts val="1400"/>
                </a:lnSpc>
              </a:pPr>
              <a:r>
                <a:rPr lang="en-US" sz="1000">
                  <a:solidFill>
                    <a:srgbClr val="323B4C"/>
                  </a:solidFill>
                  <a:latin typeface="Lato"/>
                  <a:ea typeface="Lato"/>
                  <a:cs typeface="Lato"/>
                  <a:sym typeface="Lato"/>
                </a:rPr>
                <a:t>com</a:t>
              </a:r>
            </a:p>
          </p:txBody>
        </p:sp>
      </p:grpSp>
      <p:grpSp>
        <p:nvGrpSpPr>
          <p:cNvPr id="30" name="Group 30"/>
          <p:cNvGrpSpPr/>
          <p:nvPr/>
        </p:nvGrpSpPr>
        <p:grpSpPr>
          <a:xfrm>
            <a:off x="3101560" y="3977616"/>
            <a:ext cx="4168586" cy="88079"/>
            <a:chOff x="0" y="0"/>
            <a:chExt cx="27047933" cy="571500"/>
          </a:xfrm>
        </p:grpSpPr>
        <p:sp>
          <p:nvSpPr>
            <p:cNvPr id="31" name="Freeform 31"/>
            <p:cNvSpPr/>
            <p:nvPr/>
          </p:nvSpPr>
          <p:spPr>
            <a:xfrm>
              <a:off x="0" y="255270"/>
              <a:ext cx="27047934" cy="69850"/>
            </a:xfrm>
            <a:custGeom>
              <a:avLst/>
              <a:gdLst/>
              <a:ahLst/>
              <a:cxnLst/>
              <a:rect l="l" t="t" r="r" b="b"/>
              <a:pathLst>
                <a:path w="27047934" h="69850">
                  <a:moveTo>
                    <a:pt x="26757105" y="0"/>
                  </a:moveTo>
                  <a:lnTo>
                    <a:pt x="0" y="0"/>
                  </a:lnTo>
                  <a:lnTo>
                    <a:pt x="0" y="69850"/>
                  </a:lnTo>
                  <a:lnTo>
                    <a:pt x="27047934" y="69850"/>
                  </a:lnTo>
                  <a:lnTo>
                    <a:pt x="27047934" y="0"/>
                  </a:lnTo>
                  <a:close/>
                </a:path>
              </a:pathLst>
            </a:custGeom>
            <a:solidFill>
              <a:srgbClr val="163853"/>
            </a:solidFill>
          </p:spPr>
          <p:txBody>
            <a:bodyPr/>
            <a:lstStyle/>
            <a:p>
              <a:endParaRPr lang="en-US"/>
            </a:p>
          </p:txBody>
        </p:sp>
      </p:grpSp>
      <p:grpSp>
        <p:nvGrpSpPr>
          <p:cNvPr id="32" name="Group 32"/>
          <p:cNvGrpSpPr/>
          <p:nvPr/>
        </p:nvGrpSpPr>
        <p:grpSpPr>
          <a:xfrm>
            <a:off x="3083702" y="8761530"/>
            <a:ext cx="4195489" cy="88079"/>
            <a:chOff x="0" y="0"/>
            <a:chExt cx="27222488" cy="571500"/>
          </a:xfrm>
        </p:grpSpPr>
        <p:sp>
          <p:nvSpPr>
            <p:cNvPr id="33" name="Freeform 33"/>
            <p:cNvSpPr/>
            <p:nvPr/>
          </p:nvSpPr>
          <p:spPr>
            <a:xfrm>
              <a:off x="0" y="255270"/>
              <a:ext cx="27222487" cy="69850"/>
            </a:xfrm>
            <a:custGeom>
              <a:avLst/>
              <a:gdLst/>
              <a:ahLst/>
              <a:cxnLst/>
              <a:rect l="l" t="t" r="r" b="b"/>
              <a:pathLst>
                <a:path w="27222487" h="69850">
                  <a:moveTo>
                    <a:pt x="26931658" y="0"/>
                  </a:moveTo>
                  <a:lnTo>
                    <a:pt x="0" y="0"/>
                  </a:lnTo>
                  <a:lnTo>
                    <a:pt x="0" y="69850"/>
                  </a:lnTo>
                  <a:lnTo>
                    <a:pt x="27222487" y="69850"/>
                  </a:lnTo>
                  <a:lnTo>
                    <a:pt x="27222487" y="0"/>
                  </a:lnTo>
                  <a:close/>
                </a:path>
              </a:pathLst>
            </a:custGeom>
            <a:solidFill>
              <a:srgbClr val="163853"/>
            </a:solidFill>
          </p:spPr>
          <p:txBody>
            <a:bodyPr/>
            <a:lstStyle/>
            <a:p>
              <a:endParaRPr lang="en-US"/>
            </a:p>
          </p:txBody>
        </p:sp>
      </p:grpSp>
      <p:grpSp>
        <p:nvGrpSpPr>
          <p:cNvPr id="34" name="Group 34"/>
          <p:cNvGrpSpPr/>
          <p:nvPr/>
        </p:nvGrpSpPr>
        <p:grpSpPr>
          <a:xfrm>
            <a:off x="3101560" y="2474194"/>
            <a:ext cx="4177631" cy="88079"/>
            <a:chOff x="0" y="0"/>
            <a:chExt cx="27106620" cy="571500"/>
          </a:xfrm>
        </p:grpSpPr>
        <p:sp>
          <p:nvSpPr>
            <p:cNvPr id="35" name="Freeform 35"/>
            <p:cNvSpPr/>
            <p:nvPr/>
          </p:nvSpPr>
          <p:spPr>
            <a:xfrm>
              <a:off x="0" y="255270"/>
              <a:ext cx="27106621" cy="69850"/>
            </a:xfrm>
            <a:custGeom>
              <a:avLst/>
              <a:gdLst/>
              <a:ahLst/>
              <a:cxnLst/>
              <a:rect l="l" t="t" r="r" b="b"/>
              <a:pathLst>
                <a:path w="27106621" h="69850">
                  <a:moveTo>
                    <a:pt x="26815790" y="0"/>
                  </a:moveTo>
                  <a:lnTo>
                    <a:pt x="0" y="0"/>
                  </a:lnTo>
                  <a:lnTo>
                    <a:pt x="0" y="69850"/>
                  </a:lnTo>
                  <a:lnTo>
                    <a:pt x="27106621" y="69850"/>
                  </a:lnTo>
                  <a:lnTo>
                    <a:pt x="27106621" y="0"/>
                  </a:lnTo>
                  <a:close/>
                </a:path>
              </a:pathLst>
            </a:custGeom>
            <a:solidFill>
              <a:srgbClr val="163853"/>
            </a:solidFill>
          </p:spPr>
          <p:txBody>
            <a:bodyPr/>
            <a:lstStyle/>
            <a:p>
              <a:endParaRPr lang="en-US"/>
            </a:p>
          </p:txBody>
        </p:sp>
      </p:grpSp>
      <p:grpSp>
        <p:nvGrpSpPr>
          <p:cNvPr id="36" name="Group 36"/>
          <p:cNvGrpSpPr/>
          <p:nvPr/>
        </p:nvGrpSpPr>
        <p:grpSpPr>
          <a:xfrm>
            <a:off x="2619219" y="2262104"/>
            <a:ext cx="256129" cy="256129"/>
            <a:chOff x="0" y="0"/>
            <a:chExt cx="812800" cy="812800"/>
          </a:xfrm>
        </p:grpSpPr>
        <p:sp>
          <p:nvSpPr>
            <p:cNvPr id="37" name="Freeform 3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38" name="TextBox 38"/>
            <p:cNvSpPr txBox="1"/>
            <p:nvPr/>
          </p:nvSpPr>
          <p:spPr>
            <a:xfrm>
              <a:off x="76200" y="57150"/>
              <a:ext cx="660400" cy="679450"/>
            </a:xfrm>
            <a:prstGeom prst="rect">
              <a:avLst/>
            </a:prstGeom>
          </p:spPr>
          <p:txBody>
            <a:bodyPr lIns="50800" tIns="50800" rIns="50800" bIns="50800" rtlCol="0" anchor="ctr"/>
            <a:lstStyle/>
            <a:p>
              <a:pPr algn="ctr">
                <a:lnSpc>
                  <a:spcPts val="1399"/>
                </a:lnSpc>
              </a:pPr>
              <a:endParaRPr/>
            </a:p>
          </p:txBody>
        </p:sp>
      </p:grpSp>
      <p:grpSp>
        <p:nvGrpSpPr>
          <p:cNvPr id="39" name="Group 39"/>
          <p:cNvGrpSpPr/>
          <p:nvPr/>
        </p:nvGrpSpPr>
        <p:grpSpPr>
          <a:xfrm>
            <a:off x="2619219" y="8549440"/>
            <a:ext cx="256129" cy="256129"/>
            <a:chOff x="0" y="0"/>
            <a:chExt cx="812800" cy="812800"/>
          </a:xfrm>
        </p:grpSpPr>
        <p:sp>
          <p:nvSpPr>
            <p:cNvPr id="40" name="Freeform 4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41" name="TextBox 41"/>
            <p:cNvSpPr txBox="1"/>
            <p:nvPr/>
          </p:nvSpPr>
          <p:spPr>
            <a:xfrm>
              <a:off x="76200" y="57150"/>
              <a:ext cx="660400" cy="679450"/>
            </a:xfrm>
            <a:prstGeom prst="rect">
              <a:avLst/>
            </a:prstGeom>
          </p:spPr>
          <p:txBody>
            <a:bodyPr lIns="50800" tIns="50800" rIns="50800" bIns="50800" rtlCol="0" anchor="ctr"/>
            <a:lstStyle/>
            <a:p>
              <a:pPr algn="ctr">
                <a:lnSpc>
                  <a:spcPts val="1399"/>
                </a:lnSpc>
              </a:pPr>
              <a:endParaRPr/>
            </a:p>
          </p:txBody>
        </p:sp>
      </p:grpSp>
      <p:sp>
        <p:nvSpPr>
          <p:cNvPr id="42" name="Freeform 42"/>
          <p:cNvSpPr/>
          <p:nvPr/>
        </p:nvSpPr>
        <p:spPr>
          <a:xfrm>
            <a:off x="2688469" y="2321489"/>
            <a:ext cx="117628" cy="137358"/>
          </a:xfrm>
          <a:custGeom>
            <a:avLst/>
            <a:gdLst/>
            <a:ahLst/>
            <a:cxnLst/>
            <a:rect l="l" t="t" r="r" b="b"/>
            <a:pathLst>
              <a:path w="117628" h="137358">
                <a:moveTo>
                  <a:pt x="0" y="0"/>
                </a:moveTo>
                <a:lnTo>
                  <a:pt x="117628" y="0"/>
                </a:lnTo>
                <a:lnTo>
                  <a:pt x="117628" y="137358"/>
                </a:lnTo>
                <a:lnTo>
                  <a:pt x="0" y="137358"/>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3" name="Freeform 43"/>
          <p:cNvSpPr/>
          <p:nvPr/>
        </p:nvSpPr>
        <p:spPr>
          <a:xfrm>
            <a:off x="2619219" y="3765526"/>
            <a:ext cx="256129" cy="256129"/>
          </a:xfrm>
          <a:custGeom>
            <a:avLst/>
            <a:gdLst/>
            <a:ahLst/>
            <a:cxnLst/>
            <a:rect l="l" t="t" r="r" b="b"/>
            <a:pathLst>
              <a:path w="256129" h="256129">
                <a:moveTo>
                  <a:pt x="0" y="0"/>
                </a:moveTo>
                <a:lnTo>
                  <a:pt x="256129" y="0"/>
                </a:lnTo>
                <a:lnTo>
                  <a:pt x="256129" y="256129"/>
                </a:lnTo>
                <a:lnTo>
                  <a:pt x="0" y="256129"/>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a:p>
        </p:txBody>
      </p:sp>
      <p:sp>
        <p:nvSpPr>
          <p:cNvPr id="44" name="Freeform 44"/>
          <p:cNvSpPr/>
          <p:nvPr/>
        </p:nvSpPr>
        <p:spPr>
          <a:xfrm>
            <a:off x="2657805" y="8615521"/>
            <a:ext cx="178956" cy="123967"/>
          </a:xfrm>
          <a:custGeom>
            <a:avLst/>
            <a:gdLst/>
            <a:ahLst/>
            <a:cxnLst/>
            <a:rect l="l" t="t" r="r" b="b"/>
            <a:pathLst>
              <a:path w="178956" h="123967">
                <a:moveTo>
                  <a:pt x="0" y="0"/>
                </a:moveTo>
                <a:lnTo>
                  <a:pt x="178956" y="0"/>
                </a:lnTo>
                <a:lnTo>
                  <a:pt x="178956" y="123967"/>
                </a:lnTo>
                <a:lnTo>
                  <a:pt x="0" y="12396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5" name="AutoShape 45"/>
          <p:cNvSpPr/>
          <p:nvPr/>
        </p:nvSpPr>
        <p:spPr>
          <a:xfrm>
            <a:off x="2747283" y="2518233"/>
            <a:ext cx="0" cy="930413"/>
          </a:xfrm>
          <a:prstGeom prst="line">
            <a:avLst/>
          </a:prstGeom>
          <a:ln w="9525" cap="flat">
            <a:solidFill>
              <a:srgbClr val="000000"/>
            </a:solidFill>
            <a:prstDash val="solid"/>
            <a:headEnd type="none" w="sm" len="sm"/>
            <a:tailEnd type="none" w="sm" len="sm"/>
          </a:ln>
        </p:spPr>
        <p:txBody>
          <a:bodyPr/>
          <a:lstStyle/>
          <a:p>
            <a:endParaRPr lang="en-US"/>
          </a:p>
        </p:txBody>
      </p:sp>
      <p:grpSp>
        <p:nvGrpSpPr>
          <p:cNvPr id="46" name="Group 46"/>
          <p:cNvGrpSpPr/>
          <p:nvPr/>
        </p:nvGrpSpPr>
        <p:grpSpPr>
          <a:xfrm>
            <a:off x="2709801" y="2926490"/>
            <a:ext cx="74965" cy="74965"/>
            <a:chOff x="0" y="0"/>
            <a:chExt cx="812800" cy="812800"/>
          </a:xfrm>
        </p:grpSpPr>
        <p:sp>
          <p:nvSpPr>
            <p:cNvPr id="47" name="Freeform 4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FDFD"/>
            </a:solidFill>
            <a:ln w="9525" cap="sq">
              <a:solidFill>
                <a:srgbClr val="000000"/>
              </a:solidFill>
              <a:prstDash val="solid"/>
              <a:miter/>
            </a:ln>
          </p:spPr>
          <p:txBody>
            <a:bodyPr/>
            <a:lstStyle/>
            <a:p>
              <a:endParaRPr lang="en-US"/>
            </a:p>
          </p:txBody>
        </p:sp>
        <p:sp>
          <p:nvSpPr>
            <p:cNvPr id="48" name="TextBox 48"/>
            <p:cNvSpPr txBox="1"/>
            <p:nvPr/>
          </p:nvSpPr>
          <p:spPr>
            <a:xfrm>
              <a:off x="76200" y="57150"/>
              <a:ext cx="660400" cy="679450"/>
            </a:xfrm>
            <a:prstGeom prst="rect">
              <a:avLst/>
            </a:prstGeom>
          </p:spPr>
          <p:txBody>
            <a:bodyPr lIns="50800" tIns="50800" rIns="50800" bIns="50800" rtlCol="0" anchor="ctr"/>
            <a:lstStyle/>
            <a:p>
              <a:pPr algn="ctr">
                <a:lnSpc>
                  <a:spcPts val="1399"/>
                </a:lnSpc>
              </a:pPr>
              <a:endParaRPr/>
            </a:p>
          </p:txBody>
        </p:sp>
      </p:grpSp>
      <p:sp>
        <p:nvSpPr>
          <p:cNvPr id="49" name="TextBox 49"/>
          <p:cNvSpPr txBox="1"/>
          <p:nvPr/>
        </p:nvSpPr>
        <p:spPr>
          <a:xfrm>
            <a:off x="793648" y="9219216"/>
            <a:ext cx="1368216" cy="333375"/>
          </a:xfrm>
          <a:prstGeom prst="rect">
            <a:avLst/>
          </a:prstGeom>
        </p:spPr>
        <p:txBody>
          <a:bodyPr lIns="0" tIns="0" rIns="0" bIns="0" rtlCol="0" anchor="t">
            <a:spAutoFit/>
          </a:bodyPr>
          <a:lstStyle/>
          <a:p>
            <a:pPr algn="l">
              <a:lnSpc>
                <a:spcPts val="1305"/>
              </a:lnSpc>
            </a:pPr>
            <a:r>
              <a:rPr lang="en-US" sz="900" spc="-2">
                <a:solidFill>
                  <a:srgbClr val="323B4C"/>
                </a:solidFill>
                <a:latin typeface="Lato"/>
                <a:ea typeface="Lato"/>
                <a:cs typeface="Lato"/>
                <a:sym typeface="Lato"/>
              </a:rPr>
              <a:t>+124-4236-7894</a:t>
            </a:r>
          </a:p>
          <a:p>
            <a:pPr algn="l">
              <a:lnSpc>
                <a:spcPts val="1305"/>
              </a:lnSpc>
            </a:pPr>
            <a:endParaRPr lang="en-US" sz="900" spc="-2">
              <a:solidFill>
                <a:srgbClr val="323B4C"/>
              </a:solidFill>
              <a:latin typeface="Lato"/>
              <a:ea typeface="Lato"/>
              <a:cs typeface="Lato"/>
              <a:sym typeface="Lato"/>
            </a:endParaRPr>
          </a:p>
        </p:txBody>
      </p:sp>
      <p:sp>
        <p:nvSpPr>
          <p:cNvPr id="50" name="TextBox 50"/>
          <p:cNvSpPr txBox="1"/>
          <p:nvPr/>
        </p:nvSpPr>
        <p:spPr>
          <a:xfrm>
            <a:off x="786702" y="9406954"/>
            <a:ext cx="1375162" cy="333375"/>
          </a:xfrm>
          <a:prstGeom prst="rect">
            <a:avLst/>
          </a:prstGeom>
        </p:spPr>
        <p:txBody>
          <a:bodyPr lIns="0" tIns="0" rIns="0" bIns="0" rtlCol="0" anchor="t">
            <a:spAutoFit/>
          </a:bodyPr>
          <a:lstStyle/>
          <a:p>
            <a:pPr algn="l">
              <a:lnSpc>
                <a:spcPts val="1305"/>
              </a:lnSpc>
            </a:pPr>
            <a:r>
              <a:rPr lang="en-US" sz="900" spc="-2">
                <a:solidFill>
                  <a:srgbClr val="323B4C"/>
                </a:solidFill>
                <a:latin typeface="Lato"/>
                <a:ea typeface="Lato"/>
                <a:cs typeface="Lato"/>
                <a:sym typeface="Lato"/>
              </a:rPr>
              <a:t>hello@ahmedd saaahh.com</a:t>
            </a:r>
          </a:p>
          <a:p>
            <a:pPr algn="l">
              <a:lnSpc>
                <a:spcPts val="1305"/>
              </a:lnSpc>
            </a:pPr>
            <a:endParaRPr lang="en-US" sz="900" spc="-2">
              <a:solidFill>
                <a:srgbClr val="323B4C"/>
              </a:solidFill>
              <a:latin typeface="Lato"/>
              <a:ea typeface="Lato"/>
              <a:cs typeface="Lato"/>
              <a:sym typeface="Lato"/>
            </a:endParaRPr>
          </a:p>
        </p:txBody>
      </p:sp>
      <p:sp>
        <p:nvSpPr>
          <p:cNvPr id="51" name="TextBox 51"/>
          <p:cNvSpPr txBox="1"/>
          <p:nvPr/>
        </p:nvSpPr>
        <p:spPr>
          <a:xfrm>
            <a:off x="360512" y="8768425"/>
            <a:ext cx="1805808" cy="191135"/>
          </a:xfrm>
          <a:prstGeom prst="rect">
            <a:avLst/>
          </a:prstGeom>
        </p:spPr>
        <p:txBody>
          <a:bodyPr lIns="0" tIns="0" rIns="0" bIns="0" rtlCol="0" anchor="t">
            <a:spAutoFit/>
          </a:bodyPr>
          <a:lstStyle/>
          <a:p>
            <a:pPr algn="l">
              <a:lnSpc>
                <a:spcPts val="1540"/>
              </a:lnSpc>
            </a:pPr>
            <a:r>
              <a:rPr lang="en-US" sz="1100" b="1" spc="-2">
                <a:solidFill>
                  <a:srgbClr val="323B4C"/>
                </a:solidFill>
                <a:latin typeface="Lato Bold"/>
                <a:ea typeface="Lato Bold"/>
                <a:cs typeface="Lato Bold"/>
                <a:sym typeface="Lato Bold"/>
              </a:rPr>
              <a:t>Estelle Darcy</a:t>
            </a:r>
          </a:p>
        </p:txBody>
      </p:sp>
      <p:sp>
        <p:nvSpPr>
          <p:cNvPr id="52" name="TextBox 52"/>
          <p:cNvSpPr txBox="1"/>
          <p:nvPr/>
        </p:nvSpPr>
        <p:spPr>
          <a:xfrm>
            <a:off x="360512" y="9228487"/>
            <a:ext cx="429663" cy="162179"/>
          </a:xfrm>
          <a:prstGeom prst="rect">
            <a:avLst/>
          </a:prstGeom>
        </p:spPr>
        <p:txBody>
          <a:bodyPr lIns="0" tIns="0" rIns="0" bIns="0" rtlCol="0" anchor="t">
            <a:spAutoFit/>
          </a:bodyPr>
          <a:lstStyle/>
          <a:p>
            <a:pPr algn="just">
              <a:lnSpc>
                <a:spcPts val="1347"/>
              </a:lnSpc>
            </a:pPr>
            <a:r>
              <a:rPr lang="en-US" sz="999" b="1" spc="-1">
                <a:solidFill>
                  <a:srgbClr val="323B4C"/>
                </a:solidFill>
                <a:latin typeface="Lato Bold"/>
                <a:ea typeface="Lato Bold"/>
                <a:cs typeface="Lato Bold"/>
                <a:sym typeface="Lato Bold"/>
              </a:rPr>
              <a:t>Phone: </a:t>
            </a:r>
          </a:p>
        </p:txBody>
      </p:sp>
      <p:sp>
        <p:nvSpPr>
          <p:cNvPr id="53" name="TextBox 53"/>
          <p:cNvSpPr txBox="1"/>
          <p:nvPr/>
        </p:nvSpPr>
        <p:spPr>
          <a:xfrm>
            <a:off x="360512" y="9416225"/>
            <a:ext cx="429663" cy="162179"/>
          </a:xfrm>
          <a:prstGeom prst="rect">
            <a:avLst/>
          </a:prstGeom>
        </p:spPr>
        <p:txBody>
          <a:bodyPr lIns="0" tIns="0" rIns="0" bIns="0" rtlCol="0" anchor="t">
            <a:spAutoFit/>
          </a:bodyPr>
          <a:lstStyle/>
          <a:p>
            <a:pPr algn="just">
              <a:lnSpc>
                <a:spcPts val="1347"/>
              </a:lnSpc>
            </a:pPr>
            <a:r>
              <a:rPr lang="en-US" sz="999" b="1" spc="-1">
                <a:solidFill>
                  <a:srgbClr val="323B4C"/>
                </a:solidFill>
                <a:latin typeface="Lato Bold"/>
                <a:ea typeface="Lato Bold"/>
                <a:cs typeface="Lato Bold"/>
                <a:sym typeface="Lato Bold"/>
              </a:rPr>
              <a:t>Email :</a:t>
            </a:r>
          </a:p>
        </p:txBody>
      </p:sp>
      <p:sp>
        <p:nvSpPr>
          <p:cNvPr id="54" name="TextBox 54"/>
          <p:cNvSpPr txBox="1"/>
          <p:nvPr/>
        </p:nvSpPr>
        <p:spPr>
          <a:xfrm>
            <a:off x="360512" y="8996288"/>
            <a:ext cx="1809625" cy="165100"/>
          </a:xfrm>
          <a:prstGeom prst="rect">
            <a:avLst/>
          </a:prstGeom>
        </p:spPr>
        <p:txBody>
          <a:bodyPr lIns="0" tIns="0" rIns="0" bIns="0" rtlCol="0" anchor="t">
            <a:spAutoFit/>
          </a:bodyPr>
          <a:lstStyle/>
          <a:p>
            <a:pPr algn="l">
              <a:lnSpc>
                <a:spcPts val="1399"/>
              </a:lnSpc>
            </a:pPr>
            <a:r>
              <a:rPr lang="en-US" sz="999" spc="-2">
                <a:solidFill>
                  <a:srgbClr val="323B4C"/>
                </a:solidFill>
                <a:latin typeface="Lato"/>
                <a:ea typeface="Lato"/>
                <a:cs typeface="Lato"/>
                <a:sym typeface="Lato"/>
              </a:rPr>
              <a:t>Wardiere Inc. / CTO</a:t>
            </a:r>
          </a:p>
        </p:txBody>
      </p:sp>
      <p:sp>
        <p:nvSpPr>
          <p:cNvPr id="55" name="TextBox 55"/>
          <p:cNvSpPr txBox="1"/>
          <p:nvPr/>
        </p:nvSpPr>
        <p:spPr>
          <a:xfrm>
            <a:off x="280809" y="4539593"/>
            <a:ext cx="1889327" cy="2460624"/>
          </a:xfrm>
          <a:prstGeom prst="rect">
            <a:avLst/>
          </a:prstGeom>
        </p:spPr>
        <p:txBody>
          <a:bodyPr lIns="0" tIns="0" rIns="0" bIns="0" rtlCol="0" anchor="t">
            <a:spAutoFit/>
          </a:bodyPr>
          <a:lstStyle/>
          <a:p>
            <a:pPr marL="215901" lvl="1" indent="-107951" algn="l">
              <a:lnSpc>
                <a:spcPts val="2000"/>
              </a:lnSpc>
              <a:buFont typeface="Arial"/>
              <a:buChar char="•"/>
            </a:pPr>
            <a:r>
              <a:rPr lang="en-US" sz="1000">
                <a:solidFill>
                  <a:srgbClr val="323B4C"/>
                </a:solidFill>
                <a:latin typeface="Lato"/>
                <a:ea typeface="Lato"/>
                <a:cs typeface="Lato"/>
                <a:sym typeface="Lato"/>
              </a:rPr>
              <a:t>Strategic Planning</a:t>
            </a:r>
          </a:p>
          <a:p>
            <a:pPr marL="215901" lvl="1" indent="-107951" algn="l">
              <a:lnSpc>
                <a:spcPts val="2000"/>
              </a:lnSpc>
              <a:buFont typeface="Arial"/>
              <a:buChar char="•"/>
            </a:pPr>
            <a:r>
              <a:rPr lang="en-US" sz="1000">
                <a:solidFill>
                  <a:srgbClr val="323B4C"/>
                </a:solidFill>
                <a:latin typeface="Lato"/>
                <a:ea typeface="Lato"/>
                <a:cs typeface="Lato"/>
                <a:sym typeface="Lato"/>
              </a:rPr>
              <a:t>Problem Solving</a:t>
            </a:r>
          </a:p>
          <a:p>
            <a:pPr marL="215901" lvl="1" indent="-107951" algn="l">
              <a:lnSpc>
                <a:spcPts val="2000"/>
              </a:lnSpc>
              <a:buFont typeface="Arial"/>
              <a:buChar char="•"/>
            </a:pPr>
            <a:r>
              <a:rPr lang="en-US" sz="1000">
                <a:solidFill>
                  <a:srgbClr val="323B4C"/>
                </a:solidFill>
                <a:latin typeface="Lato"/>
                <a:ea typeface="Lato"/>
                <a:cs typeface="Lato"/>
                <a:sym typeface="Lato"/>
              </a:rPr>
              <a:t>Crisis Management</a:t>
            </a:r>
          </a:p>
          <a:p>
            <a:pPr marL="215901" lvl="1" indent="-107951" algn="l">
              <a:lnSpc>
                <a:spcPts val="2000"/>
              </a:lnSpc>
              <a:buFont typeface="Arial"/>
              <a:buChar char="•"/>
            </a:pPr>
            <a:r>
              <a:rPr lang="en-US" sz="1000">
                <a:solidFill>
                  <a:srgbClr val="323B4C"/>
                </a:solidFill>
                <a:latin typeface="Lato"/>
                <a:ea typeface="Lato"/>
                <a:cs typeface="Lato"/>
                <a:sym typeface="Lato"/>
              </a:rPr>
              <a:t>Creative Thinking</a:t>
            </a:r>
          </a:p>
          <a:p>
            <a:pPr marL="215901" lvl="1" indent="-107951" algn="l">
              <a:lnSpc>
                <a:spcPts val="2000"/>
              </a:lnSpc>
              <a:buFont typeface="Arial"/>
              <a:buChar char="•"/>
            </a:pPr>
            <a:r>
              <a:rPr lang="en-US" sz="1000">
                <a:solidFill>
                  <a:srgbClr val="323B4C"/>
                </a:solidFill>
                <a:latin typeface="Lato"/>
                <a:ea typeface="Lato"/>
                <a:cs typeface="Lato"/>
                <a:sym typeface="Lato"/>
              </a:rPr>
              <a:t>Data Analysis</a:t>
            </a:r>
          </a:p>
          <a:p>
            <a:pPr marL="215901" lvl="1" indent="-107951" algn="l">
              <a:lnSpc>
                <a:spcPts val="2000"/>
              </a:lnSpc>
              <a:buFont typeface="Arial"/>
              <a:buChar char="•"/>
            </a:pPr>
            <a:r>
              <a:rPr lang="en-US" sz="1000">
                <a:solidFill>
                  <a:srgbClr val="323B4C"/>
                </a:solidFill>
                <a:latin typeface="Lato"/>
                <a:ea typeface="Lato"/>
                <a:cs typeface="Lato"/>
                <a:sym typeface="Lato"/>
              </a:rPr>
              <a:t>Brand Development</a:t>
            </a:r>
          </a:p>
          <a:p>
            <a:pPr marL="215901" lvl="1" indent="-107951" algn="l">
              <a:lnSpc>
                <a:spcPts val="2000"/>
              </a:lnSpc>
              <a:buFont typeface="Arial"/>
              <a:buChar char="•"/>
            </a:pPr>
            <a:r>
              <a:rPr lang="en-US" sz="1000">
                <a:solidFill>
                  <a:srgbClr val="323B4C"/>
                </a:solidFill>
                <a:latin typeface="Lato"/>
                <a:ea typeface="Lato"/>
                <a:cs typeface="Lato"/>
                <a:sym typeface="Lato"/>
              </a:rPr>
              <a:t>Negotiation</a:t>
            </a:r>
          </a:p>
          <a:p>
            <a:pPr marL="215901" lvl="1" indent="-107951" algn="l">
              <a:lnSpc>
                <a:spcPts val="2000"/>
              </a:lnSpc>
              <a:buFont typeface="Arial"/>
              <a:buChar char="•"/>
            </a:pPr>
            <a:r>
              <a:rPr lang="en-US" sz="1000">
                <a:solidFill>
                  <a:srgbClr val="323B4C"/>
                </a:solidFill>
                <a:latin typeface="Lato"/>
                <a:ea typeface="Lato"/>
                <a:cs typeface="Lato"/>
                <a:sym typeface="Lato"/>
              </a:rPr>
              <a:t>Customer Orientation</a:t>
            </a:r>
          </a:p>
          <a:p>
            <a:pPr marL="215901" lvl="1" indent="-107951" algn="l">
              <a:lnSpc>
                <a:spcPts val="2000"/>
              </a:lnSpc>
              <a:buFont typeface="Arial"/>
              <a:buChar char="•"/>
            </a:pPr>
            <a:r>
              <a:rPr lang="en-US" sz="1000">
                <a:solidFill>
                  <a:srgbClr val="323B4C"/>
                </a:solidFill>
                <a:latin typeface="Lato"/>
                <a:ea typeface="Lato"/>
                <a:cs typeface="Lato"/>
                <a:sym typeface="Lato"/>
              </a:rPr>
              <a:t>Adaptability to Change</a:t>
            </a:r>
          </a:p>
          <a:p>
            <a:pPr marL="215901" lvl="1" indent="-107951" algn="l">
              <a:lnSpc>
                <a:spcPts val="2000"/>
              </a:lnSpc>
              <a:buFont typeface="Arial"/>
              <a:buChar char="•"/>
            </a:pPr>
            <a:endParaRPr lang="en-US" sz="1000">
              <a:solidFill>
                <a:srgbClr val="323B4C"/>
              </a:solidFill>
              <a:latin typeface="Lato"/>
              <a:ea typeface="Lato"/>
              <a:cs typeface="Lato"/>
              <a:sym typeface="Lato"/>
            </a:endParaRPr>
          </a:p>
        </p:txBody>
      </p:sp>
      <p:sp>
        <p:nvSpPr>
          <p:cNvPr id="56" name="TextBox 56"/>
          <p:cNvSpPr txBox="1"/>
          <p:nvPr/>
        </p:nvSpPr>
        <p:spPr>
          <a:xfrm>
            <a:off x="280809" y="7282902"/>
            <a:ext cx="1889327" cy="336550"/>
          </a:xfrm>
          <a:prstGeom prst="rect">
            <a:avLst/>
          </a:prstGeom>
        </p:spPr>
        <p:txBody>
          <a:bodyPr lIns="0" tIns="0" rIns="0" bIns="0" rtlCol="0" anchor="t">
            <a:spAutoFit/>
          </a:bodyPr>
          <a:lstStyle/>
          <a:p>
            <a:pPr marL="215899" lvl="1" indent="-107950" algn="l">
              <a:lnSpc>
                <a:spcPts val="1399"/>
              </a:lnSpc>
              <a:buFont typeface="Arial"/>
              <a:buChar char="•"/>
            </a:pPr>
            <a:r>
              <a:rPr lang="en-US" sz="999">
                <a:solidFill>
                  <a:srgbClr val="323B4C"/>
                </a:solidFill>
                <a:latin typeface="Lato"/>
                <a:ea typeface="Lato"/>
                <a:cs typeface="Lato"/>
                <a:sym typeface="Lato"/>
              </a:rPr>
              <a:t>English (Fluent)</a:t>
            </a:r>
          </a:p>
          <a:p>
            <a:pPr algn="l">
              <a:lnSpc>
                <a:spcPts val="1399"/>
              </a:lnSpc>
            </a:pPr>
            <a:endParaRPr lang="en-US" sz="999">
              <a:solidFill>
                <a:srgbClr val="323B4C"/>
              </a:solidFill>
              <a:latin typeface="Lato"/>
              <a:ea typeface="Lato"/>
              <a:cs typeface="Lato"/>
              <a:sym typeface="Lato"/>
            </a:endParaRPr>
          </a:p>
        </p:txBody>
      </p:sp>
      <p:sp>
        <p:nvSpPr>
          <p:cNvPr id="57" name="TextBox 57"/>
          <p:cNvSpPr txBox="1"/>
          <p:nvPr/>
        </p:nvSpPr>
        <p:spPr>
          <a:xfrm>
            <a:off x="261634" y="962088"/>
            <a:ext cx="4187345" cy="373454"/>
          </a:xfrm>
          <a:prstGeom prst="rect">
            <a:avLst/>
          </a:prstGeom>
        </p:spPr>
        <p:txBody>
          <a:bodyPr lIns="0" tIns="0" rIns="0" bIns="0" rtlCol="0" anchor="t">
            <a:spAutoFit/>
          </a:bodyPr>
          <a:lstStyle/>
          <a:p>
            <a:pPr marL="0" lvl="0" indent="0" algn="l">
              <a:lnSpc>
                <a:spcPts val="2702"/>
              </a:lnSpc>
              <a:spcBef>
                <a:spcPct val="0"/>
              </a:spcBef>
            </a:pPr>
            <a:r>
              <a:rPr lang="en-US" sz="2702" b="1">
                <a:solidFill>
                  <a:srgbClr val="323B4C"/>
                </a:solidFill>
                <a:latin typeface="Now Heavy"/>
                <a:ea typeface="Now Heavy"/>
                <a:cs typeface="Now Heavy"/>
                <a:sym typeface="Now Heavy"/>
              </a:rPr>
              <a:t>AHMDD SAAH</a:t>
            </a:r>
          </a:p>
        </p:txBody>
      </p:sp>
      <p:sp>
        <p:nvSpPr>
          <p:cNvPr id="58" name="TextBox 58"/>
          <p:cNvSpPr txBox="1"/>
          <p:nvPr/>
        </p:nvSpPr>
        <p:spPr>
          <a:xfrm>
            <a:off x="261634" y="1355661"/>
            <a:ext cx="4195489" cy="249217"/>
          </a:xfrm>
          <a:prstGeom prst="rect">
            <a:avLst/>
          </a:prstGeom>
        </p:spPr>
        <p:txBody>
          <a:bodyPr lIns="0" tIns="0" rIns="0" bIns="0" rtlCol="0" anchor="t">
            <a:spAutoFit/>
          </a:bodyPr>
          <a:lstStyle/>
          <a:p>
            <a:pPr marL="0" lvl="0" indent="0" algn="l">
              <a:lnSpc>
                <a:spcPts val="2013"/>
              </a:lnSpc>
              <a:spcBef>
                <a:spcPct val="0"/>
              </a:spcBef>
            </a:pPr>
            <a:r>
              <a:rPr lang="en-US" sz="1438">
                <a:solidFill>
                  <a:srgbClr val="323B4C"/>
                </a:solidFill>
                <a:latin typeface="Now"/>
                <a:ea typeface="Now"/>
                <a:cs typeface="Now"/>
                <a:sym typeface="Now"/>
              </a:rPr>
              <a:t>MARKETING MANAGER </a:t>
            </a:r>
          </a:p>
        </p:txBody>
      </p:sp>
      <p:sp>
        <p:nvSpPr>
          <p:cNvPr id="59" name="TextBox 59"/>
          <p:cNvSpPr txBox="1"/>
          <p:nvPr/>
        </p:nvSpPr>
        <p:spPr>
          <a:xfrm>
            <a:off x="3101560" y="3717901"/>
            <a:ext cx="4177631" cy="240665"/>
          </a:xfrm>
          <a:prstGeom prst="rect">
            <a:avLst/>
          </a:prstGeom>
        </p:spPr>
        <p:txBody>
          <a:bodyPr lIns="0" tIns="0" rIns="0" bIns="0" rtlCol="0" anchor="t">
            <a:spAutoFit/>
          </a:bodyPr>
          <a:lstStyle/>
          <a:p>
            <a:pPr algn="l">
              <a:lnSpc>
                <a:spcPts val="1959"/>
              </a:lnSpc>
            </a:pPr>
            <a:r>
              <a:rPr lang="en-US" sz="1400" b="1" spc="166">
                <a:solidFill>
                  <a:srgbClr val="323B4C"/>
                </a:solidFill>
                <a:latin typeface="Now Bold"/>
                <a:ea typeface="Now Bold"/>
                <a:cs typeface="Now Bold"/>
                <a:sym typeface="Now Bold"/>
              </a:rPr>
              <a:t>WORK EXPERIENCE</a:t>
            </a:r>
          </a:p>
        </p:txBody>
      </p:sp>
      <p:sp>
        <p:nvSpPr>
          <p:cNvPr id="60" name="TextBox 60"/>
          <p:cNvSpPr txBox="1"/>
          <p:nvPr/>
        </p:nvSpPr>
        <p:spPr>
          <a:xfrm>
            <a:off x="3079248" y="8501815"/>
            <a:ext cx="4199942" cy="240665"/>
          </a:xfrm>
          <a:prstGeom prst="rect">
            <a:avLst/>
          </a:prstGeom>
        </p:spPr>
        <p:txBody>
          <a:bodyPr lIns="0" tIns="0" rIns="0" bIns="0" rtlCol="0" anchor="t">
            <a:spAutoFit/>
          </a:bodyPr>
          <a:lstStyle/>
          <a:p>
            <a:pPr algn="l">
              <a:lnSpc>
                <a:spcPts val="1959"/>
              </a:lnSpc>
            </a:pPr>
            <a:r>
              <a:rPr lang="en-US" sz="1400" b="1" spc="166">
                <a:solidFill>
                  <a:srgbClr val="323B4C"/>
                </a:solidFill>
                <a:latin typeface="Now Bold"/>
                <a:ea typeface="Now Bold"/>
                <a:cs typeface="Now Bold"/>
                <a:sym typeface="Now Bold"/>
              </a:rPr>
              <a:t>EDUCATION</a:t>
            </a:r>
          </a:p>
        </p:txBody>
      </p:sp>
      <p:sp>
        <p:nvSpPr>
          <p:cNvPr id="61" name="TextBox 61"/>
          <p:cNvSpPr txBox="1"/>
          <p:nvPr/>
        </p:nvSpPr>
        <p:spPr>
          <a:xfrm>
            <a:off x="3101560" y="2233529"/>
            <a:ext cx="4177631" cy="240665"/>
          </a:xfrm>
          <a:prstGeom prst="rect">
            <a:avLst/>
          </a:prstGeom>
        </p:spPr>
        <p:txBody>
          <a:bodyPr lIns="0" tIns="0" rIns="0" bIns="0" rtlCol="0" anchor="t">
            <a:spAutoFit/>
          </a:bodyPr>
          <a:lstStyle/>
          <a:p>
            <a:pPr algn="l">
              <a:lnSpc>
                <a:spcPts val="1959"/>
              </a:lnSpc>
            </a:pPr>
            <a:r>
              <a:rPr lang="en-US" sz="1400" b="1" spc="166">
                <a:solidFill>
                  <a:srgbClr val="323B4C"/>
                </a:solidFill>
                <a:latin typeface="Now Bold"/>
                <a:ea typeface="Now Bold"/>
                <a:cs typeface="Now Bold"/>
                <a:sym typeface="Now Bold"/>
              </a:rPr>
              <a:t>PROFILE</a:t>
            </a:r>
          </a:p>
        </p:txBody>
      </p:sp>
      <p:sp>
        <p:nvSpPr>
          <p:cNvPr id="62" name="TextBox 62"/>
          <p:cNvSpPr txBox="1"/>
          <p:nvPr/>
        </p:nvSpPr>
        <p:spPr>
          <a:xfrm>
            <a:off x="3101560" y="2597746"/>
            <a:ext cx="4177631" cy="1022350"/>
          </a:xfrm>
          <a:prstGeom prst="rect">
            <a:avLst/>
          </a:prstGeom>
        </p:spPr>
        <p:txBody>
          <a:bodyPr lIns="0" tIns="0" rIns="0" bIns="0" rtlCol="0" anchor="t">
            <a:spAutoFit/>
          </a:bodyPr>
          <a:lstStyle/>
          <a:p>
            <a:pPr algn="just">
              <a:lnSpc>
                <a:spcPts val="1399"/>
              </a:lnSpc>
            </a:pPr>
            <a:r>
              <a:rPr lang="en-US" sz="999">
                <a:solidFill>
                  <a:srgbClr val="323B4C"/>
                </a:solidFill>
                <a:latin typeface="Lato"/>
                <a:ea typeface="Lato"/>
                <a:cs typeface="Lato"/>
                <a:sym typeface="Lato"/>
              </a:rPr>
              <a:t>"Neimo ensiont est atem Aham ipsum, finifam imbo sido. Intum lumina parco regia Aham extra mola idis. Commodo Aham antepor yumo finiam carius, domus serim lacur Aham. Mauris solitudo Aham in albaidis, ceras vita Aham elit exidio leo, adipisci sector elit."</a:t>
            </a:r>
          </a:p>
          <a:p>
            <a:pPr algn="just">
              <a:lnSpc>
                <a:spcPts val="1399"/>
              </a:lnSpc>
            </a:pPr>
            <a:endParaRPr lang="en-US" sz="999">
              <a:solidFill>
                <a:srgbClr val="323B4C"/>
              </a:solidFill>
              <a:latin typeface="Lato"/>
              <a:ea typeface="Lato"/>
              <a:cs typeface="Lato"/>
              <a:sym typeface="Lato"/>
            </a:endParaRPr>
          </a:p>
          <a:p>
            <a:pPr algn="just">
              <a:lnSpc>
                <a:spcPts val="1399"/>
              </a:lnSpc>
              <a:spcBef>
                <a:spcPct val="0"/>
              </a:spcBef>
            </a:pPr>
            <a:endParaRPr lang="en-US" sz="999">
              <a:solidFill>
                <a:srgbClr val="323B4C"/>
              </a:solidFill>
              <a:latin typeface="Lato"/>
              <a:ea typeface="Lato"/>
              <a:cs typeface="Lato"/>
              <a:sym typeface="Lato"/>
            </a:endParaRPr>
          </a:p>
        </p:txBody>
      </p:sp>
      <p:sp>
        <p:nvSpPr>
          <p:cNvPr id="63" name="TextBox 63"/>
          <p:cNvSpPr txBox="1"/>
          <p:nvPr/>
        </p:nvSpPr>
        <p:spPr>
          <a:xfrm>
            <a:off x="6090470" y="4138279"/>
            <a:ext cx="1179676" cy="165100"/>
          </a:xfrm>
          <a:prstGeom prst="rect">
            <a:avLst/>
          </a:prstGeom>
        </p:spPr>
        <p:txBody>
          <a:bodyPr lIns="0" tIns="0" rIns="0" bIns="0" rtlCol="0" anchor="t">
            <a:spAutoFit/>
          </a:bodyPr>
          <a:lstStyle/>
          <a:p>
            <a:pPr algn="r">
              <a:lnSpc>
                <a:spcPts val="1399"/>
              </a:lnSpc>
              <a:spcBef>
                <a:spcPct val="0"/>
              </a:spcBef>
            </a:pPr>
            <a:r>
              <a:rPr lang="en-US" sz="999">
                <a:solidFill>
                  <a:srgbClr val="323B4C"/>
                </a:solidFill>
                <a:latin typeface="Aileron"/>
                <a:ea typeface="Aileron"/>
                <a:cs typeface="Aileron"/>
                <a:sym typeface="Aileron"/>
              </a:rPr>
              <a:t>2030 - PRESENT</a:t>
            </a:r>
          </a:p>
        </p:txBody>
      </p:sp>
      <p:sp>
        <p:nvSpPr>
          <p:cNvPr id="64" name="TextBox 64"/>
          <p:cNvSpPr txBox="1"/>
          <p:nvPr/>
        </p:nvSpPr>
        <p:spPr>
          <a:xfrm>
            <a:off x="3101560" y="4094269"/>
            <a:ext cx="1957265" cy="191135"/>
          </a:xfrm>
          <a:prstGeom prst="rect">
            <a:avLst/>
          </a:prstGeom>
        </p:spPr>
        <p:txBody>
          <a:bodyPr lIns="0" tIns="0" rIns="0" bIns="0" rtlCol="0" anchor="t">
            <a:spAutoFit/>
          </a:bodyPr>
          <a:lstStyle/>
          <a:p>
            <a:pPr algn="l">
              <a:lnSpc>
                <a:spcPts val="1540"/>
              </a:lnSpc>
            </a:pPr>
            <a:r>
              <a:rPr lang="en-US" sz="1100" b="1">
                <a:solidFill>
                  <a:srgbClr val="323B4C"/>
                </a:solidFill>
                <a:latin typeface="Aileron Bold"/>
                <a:ea typeface="Aileron Bold"/>
                <a:cs typeface="Aileron Bold"/>
                <a:sym typeface="Aileron Bold"/>
              </a:rPr>
              <a:t>Borcelle Studio</a:t>
            </a:r>
          </a:p>
        </p:txBody>
      </p:sp>
      <p:sp>
        <p:nvSpPr>
          <p:cNvPr id="65" name="TextBox 65"/>
          <p:cNvSpPr txBox="1"/>
          <p:nvPr/>
        </p:nvSpPr>
        <p:spPr>
          <a:xfrm>
            <a:off x="3101560" y="4287504"/>
            <a:ext cx="2483687" cy="191135"/>
          </a:xfrm>
          <a:prstGeom prst="rect">
            <a:avLst/>
          </a:prstGeom>
        </p:spPr>
        <p:txBody>
          <a:bodyPr lIns="0" tIns="0" rIns="0" bIns="0" rtlCol="0" anchor="t">
            <a:spAutoFit/>
          </a:bodyPr>
          <a:lstStyle/>
          <a:p>
            <a:pPr algn="l">
              <a:lnSpc>
                <a:spcPts val="1539"/>
              </a:lnSpc>
            </a:pPr>
            <a:r>
              <a:rPr lang="en-US" sz="1099">
                <a:solidFill>
                  <a:srgbClr val="323B4C"/>
                </a:solidFill>
                <a:latin typeface="Aileron"/>
                <a:ea typeface="Aileron"/>
                <a:cs typeface="Aileron"/>
                <a:sym typeface="Aileron"/>
              </a:rPr>
              <a:t>Marketing Manager &amp; Specialist </a:t>
            </a:r>
          </a:p>
        </p:txBody>
      </p:sp>
      <p:sp>
        <p:nvSpPr>
          <p:cNvPr id="66" name="TextBox 66"/>
          <p:cNvSpPr txBox="1"/>
          <p:nvPr/>
        </p:nvSpPr>
        <p:spPr>
          <a:xfrm>
            <a:off x="6006257" y="5634339"/>
            <a:ext cx="1263889" cy="174625"/>
          </a:xfrm>
          <a:prstGeom prst="rect">
            <a:avLst/>
          </a:prstGeom>
        </p:spPr>
        <p:txBody>
          <a:bodyPr lIns="0" tIns="0" rIns="0" bIns="0" rtlCol="0" anchor="t">
            <a:spAutoFit/>
          </a:bodyPr>
          <a:lstStyle/>
          <a:p>
            <a:pPr algn="r">
              <a:lnSpc>
                <a:spcPts val="1400"/>
              </a:lnSpc>
              <a:spcBef>
                <a:spcPct val="0"/>
              </a:spcBef>
            </a:pPr>
            <a:r>
              <a:rPr lang="en-US" sz="1000">
                <a:solidFill>
                  <a:srgbClr val="323B4C"/>
                </a:solidFill>
                <a:latin typeface="Aileron"/>
                <a:ea typeface="Aileron"/>
                <a:cs typeface="Aileron"/>
                <a:sym typeface="Aileron"/>
              </a:rPr>
              <a:t> 2025 -  2029</a:t>
            </a:r>
          </a:p>
        </p:txBody>
      </p:sp>
      <p:sp>
        <p:nvSpPr>
          <p:cNvPr id="67" name="TextBox 67"/>
          <p:cNvSpPr txBox="1"/>
          <p:nvPr/>
        </p:nvSpPr>
        <p:spPr>
          <a:xfrm>
            <a:off x="3101560" y="5634339"/>
            <a:ext cx="1967029" cy="191135"/>
          </a:xfrm>
          <a:prstGeom prst="rect">
            <a:avLst/>
          </a:prstGeom>
        </p:spPr>
        <p:txBody>
          <a:bodyPr lIns="0" tIns="0" rIns="0" bIns="0" rtlCol="0" anchor="t">
            <a:spAutoFit/>
          </a:bodyPr>
          <a:lstStyle/>
          <a:p>
            <a:pPr algn="l">
              <a:lnSpc>
                <a:spcPts val="1540"/>
              </a:lnSpc>
            </a:pPr>
            <a:r>
              <a:rPr lang="en-US" sz="1100" b="1">
                <a:solidFill>
                  <a:srgbClr val="323B4C"/>
                </a:solidFill>
                <a:latin typeface="Aileron Bold"/>
                <a:ea typeface="Aileron Bold"/>
                <a:cs typeface="Aileron Bold"/>
                <a:sym typeface="Aileron Bold"/>
              </a:rPr>
              <a:t>Fauget Studio</a:t>
            </a:r>
          </a:p>
        </p:txBody>
      </p:sp>
      <p:sp>
        <p:nvSpPr>
          <p:cNvPr id="68" name="TextBox 68"/>
          <p:cNvSpPr txBox="1"/>
          <p:nvPr/>
        </p:nvSpPr>
        <p:spPr>
          <a:xfrm>
            <a:off x="3101560" y="5827573"/>
            <a:ext cx="2423623" cy="191135"/>
          </a:xfrm>
          <a:prstGeom prst="rect">
            <a:avLst/>
          </a:prstGeom>
        </p:spPr>
        <p:txBody>
          <a:bodyPr lIns="0" tIns="0" rIns="0" bIns="0" rtlCol="0" anchor="t">
            <a:spAutoFit/>
          </a:bodyPr>
          <a:lstStyle/>
          <a:p>
            <a:pPr algn="l">
              <a:lnSpc>
                <a:spcPts val="1539"/>
              </a:lnSpc>
            </a:pPr>
            <a:r>
              <a:rPr lang="en-US" sz="1099">
                <a:solidFill>
                  <a:srgbClr val="323B4C"/>
                </a:solidFill>
                <a:latin typeface="Aileron"/>
                <a:ea typeface="Aileron"/>
                <a:cs typeface="Aileron"/>
                <a:sym typeface="Aileron"/>
              </a:rPr>
              <a:t>Marketing Manager &amp; Specialist </a:t>
            </a:r>
          </a:p>
        </p:txBody>
      </p:sp>
      <p:sp>
        <p:nvSpPr>
          <p:cNvPr id="69" name="TextBox 69"/>
          <p:cNvSpPr txBox="1"/>
          <p:nvPr/>
        </p:nvSpPr>
        <p:spPr>
          <a:xfrm>
            <a:off x="6071148" y="7002958"/>
            <a:ext cx="1198998" cy="174625"/>
          </a:xfrm>
          <a:prstGeom prst="rect">
            <a:avLst/>
          </a:prstGeom>
        </p:spPr>
        <p:txBody>
          <a:bodyPr lIns="0" tIns="0" rIns="0" bIns="0" rtlCol="0" anchor="t">
            <a:spAutoFit/>
          </a:bodyPr>
          <a:lstStyle/>
          <a:p>
            <a:pPr algn="r">
              <a:lnSpc>
                <a:spcPts val="1400"/>
              </a:lnSpc>
              <a:spcBef>
                <a:spcPct val="0"/>
              </a:spcBef>
            </a:pPr>
            <a:r>
              <a:rPr lang="en-US" sz="1000">
                <a:solidFill>
                  <a:srgbClr val="323B4C"/>
                </a:solidFill>
                <a:latin typeface="Aileron"/>
                <a:ea typeface="Aileron"/>
                <a:cs typeface="Aileron"/>
                <a:sym typeface="Aileron"/>
              </a:rPr>
              <a:t> 2024 - 2025</a:t>
            </a:r>
          </a:p>
        </p:txBody>
      </p:sp>
      <p:sp>
        <p:nvSpPr>
          <p:cNvPr id="70" name="TextBox 70"/>
          <p:cNvSpPr txBox="1"/>
          <p:nvPr/>
        </p:nvSpPr>
        <p:spPr>
          <a:xfrm>
            <a:off x="3101560" y="7002958"/>
            <a:ext cx="1946110" cy="191135"/>
          </a:xfrm>
          <a:prstGeom prst="rect">
            <a:avLst/>
          </a:prstGeom>
        </p:spPr>
        <p:txBody>
          <a:bodyPr lIns="0" tIns="0" rIns="0" bIns="0" rtlCol="0" anchor="t">
            <a:spAutoFit/>
          </a:bodyPr>
          <a:lstStyle/>
          <a:p>
            <a:pPr algn="l">
              <a:lnSpc>
                <a:spcPts val="1540"/>
              </a:lnSpc>
            </a:pPr>
            <a:r>
              <a:rPr lang="en-US" sz="1100" b="1">
                <a:solidFill>
                  <a:srgbClr val="323B4C"/>
                </a:solidFill>
                <a:latin typeface="Aileron Bold"/>
                <a:ea typeface="Aileron Bold"/>
                <a:cs typeface="Aileron Bold"/>
                <a:sym typeface="Aileron Bold"/>
              </a:rPr>
              <a:t>Studio Shodwe </a:t>
            </a:r>
          </a:p>
        </p:txBody>
      </p:sp>
      <p:sp>
        <p:nvSpPr>
          <p:cNvPr id="71" name="TextBox 71"/>
          <p:cNvSpPr txBox="1"/>
          <p:nvPr/>
        </p:nvSpPr>
        <p:spPr>
          <a:xfrm>
            <a:off x="3101560" y="7196193"/>
            <a:ext cx="2228818" cy="191135"/>
          </a:xfrm>
          <a:prstGeom prst="rect">
            <a:avLst/>
          </a:prstGeom>
        </p:spPr>
        <p:txBody>
          <a:bodyPr lIns="0" tIns="0" rIns="0" bIns="0" rtlCol="0" anchor="t">
            <a:spAutoFit/>
          </a:bodyPr>
          <a:lstStyle/>
          <a:p>
            <a:pPr algn="l">
              <a:lnSpc>
                <a:spcPts val="1539"/>
              </a:lnSpc>
            </a:pPr>
            <a:r>
              <a:rPr lang="en-US" sz="1099">
                <a:solidFill>
                  <a:srgbClr val="323B4C"/>
                </a:solidFill>
                <a:latin typeface="Aileron"/>
                <a:ea typeface="Aileron"/>
                <a:cs typeface="Aileron"/>
                <a:sym typeface="Aileron"/>
              </a:rPr>
              <a:t>Marketing Manager &amp; Specialist </a:t>
            </a:r>
          </a:p>
        </p:txBody>
      </p:sp>
      <p:sp>
        <p:nvSpPr>
          <p:cNvPr id="72" name="TextBox 72"/>
          <p:cNvSpPr txBox="1"/>
          <p:nvPr/>
        </p:nvSpPr>
        <p:spPr>
          <a:xfrm>
            <a:off x="3101560" y="4573889"/>
            <a:ext cx="4168586" cy="1203325"/>
          </a:xfrm>
          <a:prstGeom prst="rect">
            <a:avLst/>
          </a:prstGeom>
        </p:spPr>
        <p:txBody>
          <a:bodyPr lIns="0" tIns="0" rIns="0" bIns="0" rtlCol="0" anchor="t">
            <a:spAutoFit/>
          </a:bodyPr>
          <a:lstStyle/>
          <a:p>
            <a:pPr marL="215901" lvl="1" indent="-107951" algn="just">
              <a:lnSpc>
                <a:spcPts val="1400"/>
              </a:lnSpc>
              <a:buFont typeface="Arial"/>
              <a:buChar char="•"/>
            </a:pPr>
            <a:r>
              <a:rPr lang="en-US" sz="1000">
                <a:solidFill>
                  <a:srgbClr val="323B4C"/>
                </a:solidFill>
                <a:latin typeface="Lato"/>
                <a:ea typeface="Lato"/>
                <a:cs typeface="Lato"/>
                <a:sym typeface="Lato"/>
              </a:rPr>
              <a:t>Formulate and implement detailed marketing strategies and initiatives that support the company's mission and objectives.</a:t>
            </a:r>
          </a:p>
          <a:p>
            <a:pPr marL="215901" lvl="1" indent="-107951" algn="just">
              <a:lnSpc>
                <a:spcPts val="1400"/>
              </a:lnSpc>
              <a:buFont typeface="Arial"/>
              <a:buChar char="•"/>
            </a:pPr>
            <a:r>
              <a:rPr lang="en-US" sz="1000">
                <a:solidFill>
                  <a:srgbClr val="323B4C"/>
                </a:solidFill>
                <a:latin typeface="Lato"/>
                <a:ea typeface="Lato"/>
                <a:cs typeface="Lato"/>
                <a:sym typeface="Lato"/>
              </a:rPr>
              <a:t>Guide, inspire, and oversee a dynamic marketing team, promoting a collaborative and performance-oriented culture.</a:t>
            </a:r>
          </a:p>
          <a:p>
            <a:pPr marL="215901" lvl="1" indent="-107951" algn="just">
              <a:lnSpc>
                <a:spcPts val="1400"/>
              </a:lnSpc>
              <a:buFont typeface="Arial"/>
              <a:buChar char="•"/>
            </a:pPr>
            <a:r>
              <a:rPr lang="en-US" sz="1000">
                <a:solidFill>
                  <a:srgbClr val="323B4C"/>
                </a:solidFill>
                <a:latin typeface="Lato"/>
                <a:ea typeface="Lato"/>
                <a:cs typeface="Lato"/>
                <a:sym typeface="Lato"/>
              </a:rPr>
              <a:t>Ensure uniformity of the brand across all marketing platforms and materials.</a:t>
            </a:r>
          </a:p>
          <a:p>
            <a:pPr marL="215901" lvl="1" indent="-107951" algn="just">
              <a:lnSpc>
                <a:spcPts val="1400"/>
              </a:lnSpc>
              <a:buFont typeface="Arial"/>
              <a:buChar char="•"/>
            </a:pPr>
            <a:endParaRPr lang="en-US" sz="1000">
              <a:solidFill>
                <a:srgbClr val="323B4C"/>
              </a:solidFill>
              <a:latin typeface="Lato"/>
              <a:ea typeface="Lato"/>
              <a:cs typeface="Lato"/>
              <a:sym typeface="Lato"/>
            </a:endParaRPr>
          </a:p>
        </p:txBody>
      </p:sp>
      <p:sp>
        <p:nvSpPr>
          <p:cNvPr id="73" name="TextBox 73"/>
          <p:cNvSpPr txBox="1"/>
          <p:nvPr/>
        </p:nvSpPr>
        <p:spPr>
          <a:xfrm>
            <a:off x="3101560" y="6113959"/>
            <a:ext cx="4168586" cy="688975"/>
          </a:xfrm>
          <a:prstGeom prst="rect">
            <a:avLst/>
          </a:prstGeom>
        </p:spPr>
        <p:txBody>
          <a:bodyPr lIns="0" tIns="0" rIns="0" bIns="0" rtlCol="0" anchor="t">
            <a:spAutoFit/>
          </a:bodyPr>
          <a:lstStyle/>
          <a:p>
            <a:pPr marL="215901" lvl="1" indent="-107951" algn="just">
              <a:lnSpc>
                <a:spcPts val="1400"/>
              </a:lnSpc>
              <a:buFont typeface="Arial"/>
              <a:buChar char="•"/>
            </a:pPr>
            <a:r>
              <a:rPr lang="en-US" sz="1000">
                <a:solidFill>
                  <a:srgbClr val="323B4C"/>
                </a:solidFill>
                <a:latin typeface="Lato"/>
                <a:ea typeface="Lato"/>
                <a:cs typeface="Lato"/>
                <a:sym typeface="Lato"/>
              </a:rPr>
              <a:t>"Neimo ensiont est atem Aham ipsum, finifam imbo sido. Intum lumina parco regia Aham extra mola idis. Commodo Aham antepor yumo finiam carius, domus serim lacur Aham. Mauris solitudo Aham in albaidis, ceras vita Aham elit exidio leo, adipisci sector elit."</a:t>
            </a:r>
          </a:p>
        </p:txBody>
      </p:sp>
      <p:sp>
        <p:nvSpPr>
          <p:cNvPr id="74" name="TextBox 74"/>
          <p:cNvSpPr txBox="1"/>
          <p:nvPr/>
        </p:nvSpPr>
        <p:spPr>
          <a:xfrm>
            <a:off x="3101560" y="7508040"/>
            <a:ext cx="4168586" cy="1031875"/>
          </a:xfrm>
          <a:prstGeom prst="rect">
            <a:avLst/>
          </a:prstGeom>
        </p:spPr>
        <p:txBody>
          <a:bodyPr lIns="0" tIns="0" rIns="0" bIns="0" rtlCol="0" anchor="t">
            <a:spAutoFit/>
          </a:bodyPr>
          <a:lstStyle/>
          <a:p>
            <a:pPr marL="215901" lvl="1" indent="-107951" algn="just">
              <a:lnSpc>
                <a:spcPts val="1400"/>
              </a:lnSpc>
              <a:buFont typeface="Arial"/>
              <a:buChar char="•"/>
            </a:pPr>
            <a:r>
              <a:rPr lang="en-US" sz="1000">
                <a:solidFill>
                  <a:srgbClr val="323B4C"/>
                </a:solidFill>
                <a:latin typeface="Lato"/>
                <a:ea typeface="Lato"/>
                <a:cs typeface="Lato"/>
                <a:sym typeface="Lato"/>
              </a:rPr>
              <a:t>Formulate and implement detailed marketing strategies and initiatives that support the company's mission and objectives. Guide, inspire, and oversee a dynamic marketing team, promoting a collaborative and performance-oriented culture. Ensure uniformity of the brand across all marketing platforms and materials.</a:t>
            </a:r>
          </a:p>
          <a:p>
            <a:pPr marL="215901" lvl="1" indent="-107951" algn="just">
              <a:lnSpc>
                <a:spcPts val="1400"/>
              </a:lnSpc>
              <a:buFont typeface="Arial"/>
              <a:buChar char="•"/>
            </a:pPr>
            <a:endParaRPr lang="en-US" sz="1000">
              <a:solidFill>
                <a:srgbClr val="323B4C"/>
              </a:solidFill>
              <a:latin typeface="Lato"/>
              <a:ea typeface="Lato"/>
              <a:cs typeface="Lato"/>
              <a:sym typeface="Lato"/>
            </a:endParaRPr>
          </a:p>
        </p:txBody>
      </p:sp>
      <p:sp>
        <p:nvSpPr>
          <p:cNvPr id="75" name="AutoShape 75"/>
          <p:cNvSpPr/>
          <p:nvPr/>
        </p:nvSpPr>
        <p:spPr>
          <a:xfrm>
            <a:off x="2747283" y="4021655"/>
            <a:ext cx="0" cy="4175360"/>
          </a:xfrm>
          <a:prstGeom prst="line">
            <a:avLst/>
          </a:prstGeom>
          <a:ln w="9525" cap="flat">
            <a:solidFill>
              <a:srgbClr val="000000"/>
            </a:solidFill>
            <a:prstDash val="solid"/>
            <a:headEnd type="none" w="sm" len="sm"/>
            <a:tailEnd type="none" w="sm" len="sm"/>
          </a:ln>
        </p:spPr>
        <p:txBody>
          <a:bodyPr/>
          <a:lstStyle/>
          <a:p>
            <a:endParaRPr lang="en-US"/>
          </a:p>
        </p:txBody>
      </p:sp>
      <p:grpSp>
        <p:nvGrpSpPr>
          <p:cNvPr id="76" name="Group 76"/>
          <p:cNvGrpSpPr/>
          <p:nvPr/>
        </p:nvGrpSpPr>
        <p:grpSpPr>
          <a:xfrm>
            <a:off x="2709801" y="4166642"/>
            <a:ext cx="74965" cy="74965"/>
            <a:chOff x="0" y="0"/>
            <a:chExt cx="812800" cy="812800"/>
          </a:xfrm>
        </p:grpSpPr>
        <p:sp>
          <p:nvSpPr>
            <p:cNvPr id="77" name="Freeform 7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FDFD"/>
            </a:solidFill>
            <a:ln w="9525" cap="sq">
              <a:solidFill>
                <a:srgbClr val="000000"/>
              </a:solidFill>
              <a:prstDash val="solid"/>
              <a:miter/>
            </a:ln>
          </p:spPr>
          <p:txBody>
            <a:bodyPr/>
            <a:lstStyle/>
            <a:p>
              <a:endParaRPr lang="en-US"/>
            </a:p>
          </p:txBody>
        </p:sp>
        <p:sp>
          <p:nvSpPr>
            <p:cNvPr id="78" name="TextBox 78"/>
            <p:cNvSpPr txBox="1"/>
            <p:nvPr/>
          </p:nvSpPr>
          <p:spPr>
            <a:xfrm>
              <a:off x="76200" y="57150"/>
              <a:ext cx="660400" cy="679450"/>
            </a:xfrm>
            <a:prstGeom prst="rect">
              <a:avLst/>
            </a:prstGeom>
          </p:spPr>
          <p:txBody>
            <a:bodyPr lIns="50800" tIns="50800" rIns="50800" bIns="50800" rtlCol="0" anchor="ctr"/>
            <a:lstStyle/>
            <a:p>
              <a:pPr algn="ctr">
                <a:lnSpc>
                  <a:spcPts val="1399"/>
                </a:lnSpc>
              </a:pPr>
              <a:endParaRPr/>
            </a:p>
          </p:txBody>
        </p:sp>
      </p:grpSp>
      <p:grpSp>
        <p:nvGrpSpPr>
          <p:cNvPr id="79" name="Group 79"/>
          <p:cNvGrpSpPr/>
          <p:nvPr/>
        </p:nvGrpSpPr>
        <p:grpSpPr>
          <a:xfrm>
            <a:off x="2709801" y="5706711"/>
            <a:ext cx="74965" cy="74965"/>
            <a:chOff x="0" y="0"/>
            <a:chExt cx="812800" cy="812800"/>
          </a:xfrm>
        </p:grpSpPr>
        <p:sp>
          <p:nvSpPr>
            <p:cNvPr id="80" name="Freeform 8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FDFD"/>
            </a:solidFill>
            <a:ln w="9525" cap="sq">
              <a:solidFill>
                <a:srgbClr val="000000"/>
              </a:solidFill>
              <a:prstDash val="solid"/>
              <a:miter/>
            </a:ln>
          </p:spPr>
          <p:txBody>
            <a:bodyPr/>
            <a:lstStyle/>
            <a:p>
              <a:endParaRPr lang="en-US"/>
            </a:p>
          </p:txBody>
        </p:sp>
        <p:sp>
          <p:nvSpPr>
            <p:cNvPr id="81" name="TextBox 81"/>
            <p:cNvSpPr txBox="1"/>
            <p:nvPr/>
          </p:nvSpPr>
          <p:spPr>
            <a:xfrm>
              <a:off x="76200" y="57150"/>
              <a:ext cx="660400" cy="679450"/>
            </a:xfrm>
            <a:prstGeom prst="rect">
              <a:avLst/>
            </a:prstGeom>
          </p:spPr>
          <p:txBody>
            <a:bodyPr lIns="50800" tIns="50800" rIns="50800" bIns="50800" rtlCol="0" anchor="ctr"/>
            <a:lstStyle/>
            <a:p>
              <a:pPr algn="ctr">
                <a:lnSpc>
                  <a:spcPts val="1399"/>
                </a:lnSpc>
              </a:pPr>
              <a:endParaRPr/>
            </a:p>
          </p:txBody>
        </p:sp>
      </p:grpSp>
      <p:grpSp>
        <p:nvGrpSpPr>
          <p:cNvPr id="82" name="Group 82"/>
          <p:cNvGrpSpPr/>
          <p:nvPr/>
        </p:nvGrpSpPr>
        <p:grpSpPr>
          <a:xfrm>
            <a:off x="2709801" y="7067076"/>
            <a:ext cx="74965" cy="74965"/>
            <a:chOff x="0" y="0"/>
            <a:chExt cx="812800" cy="812800"/>
          </a:xfrm>
        </p:grpSpPr>
        <p:sp>
          <p:nvSpPr>
            <p:cNvPr id="83" name="Freeform 8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FDFD"/>
            </a:solidFill>
            <a:ln w="9525" cap="sq">
              <a:solidFill>
                <a:srgbClr val="000000"/>
              </a:solidFill>
              <a:prstDash val="solid"/>
              <a:miter/>
            </a:ln>
          </p:spPr>
          <p:txBody>
            <a:bodyPr/>
            <a:lstStyle/>
            <a:p>
              <a:endParaRPr lang="en-US"/>
            </a:p>
          </p:txBody>
        </p:sp>
        <p:sp>
          <p:nvSpPr>
            <p:cNvPr id="84" name="TextBox 84"/>
            <p:cNvSpPr txBox="1"/>
            <p:nvPr/>
          </p:nvSpPr>
          <p:spPr>
            <a:xfrm>
              <a:off x="76200" y="57150"/>
              <a:ext cx="660400" cy="679450"/>
            </a:xfrm>
            <a:prstGeom prst="rect">
              <a:avLst/>
            </a:prstGeom>
          </p:spPr>
          <p:txBody>
            <a:bodyPr lIns="50800" tIns="50800" rIns="50800" bIns="50800" rtlCol="0" anchor="ctr"/>
            <a:lstStyle/>
            <a:p>
              <a:pPr algn="ctr">
                <a:lnSpc>
                  <a:spcPts val="1399"/>
                </a:lnSpc>
              </a:pPr>
              <a:endParaRPr/>
            </a:p>
          </p:txBody>
        </p:sp>
      </p:grpSp>
      <p:sp>
        <p:nvSpPr>
          <p:cNvPr id="85" name="TextBox 85"/>
          <p:cNvSpPr txBox="1"/>
          <p:nvPr/>
        </p:nvSpPr>
        <p:spPr>
          <a:xfrm>
            <a:off x="6217603" y="8963908"/>
            <a:ext cx="1052543" cy="174625"/>
          </a:xfrm>
          <a:prstGeom prst="rect">
            <a:avLst/>
          </a:prstGeom>
        </p:spPr>
        <p:txBody>
          <a:bodyPr lIns="0" tIns="0" rIns="0" bIns="0" rtlCol="0" anchor="t">
            <a:spAutoFit/>
          </a:bodyPr>
          <a:lstStyle/>
          <a:p>
            <a:pPr algn="r">
              <a:lnSpc>
                <a:spcPts val="1400"/>
              </a:lnSpc>
              <a:spcBef>
                <a:spcPct val="0"/>
              </a:spcBef>
            </a:pPr>
            <a:r>
              <a:rPr lang="en-US" sz="1000">
                <a:solidFill>
                  <a:srgbClr val="323B4C"/>
                </a:solidFill>
                <a:latin typeface="Aileron"/>
                <a:ea typeface="Aileron"/>
                <a:cs typeface="Aileron"/>
                <a:sym typeface="Aileron"/>
              </a:rPr>
              <a:t>2029 - 2031</a:t>
            </a:r>
          </a:p>
        </p:txBody>
      </p:sp>
      <p:sp>
        <p:nvSpPr>
          <p:cNvPr id="86" name="TextBox 86"/>
          <p:cNvSpPr txBox="1"/>
          <p:nvPr/>
        </p:nvSpPr>
        <p:spPr>
          <a:xfrm>
            <a:off x="3101560" y="8963908"/>
            <a:ext cx="3116043" cy="191135"/>
          </a:xfrm>
          <a:prstGeom prst="rect">
            <a:avLst/>
          </a:prstGeom>
        </p:spPr>
        <p:txBody>
          <a:bodyPr lIns="0" tIns="0" rIns="0" bIns="0" rtlCol="0" anchor="t">
            <a:spAutoFit/>
          </a:bodyPr>
          <a:lstStyle/>
          <a:p>
            <a:pPr algn="l">
              <a:lnSpc>
                <a:spcPts val="1540"/>
              </a:lnSpc>
            </a:pPr>
            <a:r>
              <a:rPr lang="en-US" sz="1100" b="1">
                <a:solidFill>
                  <a:srgbClr val="323B4C"/>
                </a:solidFill>
                <a:latin typeface="Aileron Bold"/>
                <a:ea typeface="Aileron Bold"/>
                <a:cs typeface="Aileron Bold"/>
                <a:sym typeface="Aileron Bold"/>
              </a:rPr>
              <a:t>Master of Business Management</a:t>
            </a:r>
          </a:p>
        </p:txBody>
      </p:sp>
      <p:sp>
        <p:nvSpPr>
          <p:cNvPr id="87" name="TextBox 87"/>
          <p:cNvSpPr txBox="1"/>
          <p:nvPr/>
        </p:nvSpPr>
        <p:spPr>
          <a:xfrm>
            <a:off x="3101560" y="9157143"/>
            <a:ext cx="3116043" cy="191135"/>
          </a:xfrm>
          <a:prstGeom prst="rect">
            <a:avLst/>
          </a:prstGeom>
        </p:spPr>
        <p:txBody>
          <a:bodyPr lIns="0" tIns="0" rIns="0" bIns="0" rtlCol="0" anchor="t">
            <a:spAutoFit/>
          </a:bodyPr>
          <a:lstStyle/>
          <a:p>
            <a:pPr algn="l">
              <a:lnSpc>
                <a:spcPts val="1539"/>
              </a:lnSpc>
            </a:pPr>
            <a:r>
              <a:rPr lang="en-US" sz="1099">
                <a:solidFill>
                  <a:srgbClr val="323B4C"/>
                </a:solidFill>
                <a:latin typeface="Aileron"/>
                <a:ea typeface="Aileron"/>
                <a:cs typeface="Aileron"/>
                <a:sym typeface="Aileron"/>
              </a:rPr>
              <a:t>School of business | Wardiere University</a:t>
            </a:r>
          </a:p>
        </p:txBody>
      </p:sp>
      <p:sp>
        <p:nvSpPr>
          <p:cNvPr id="88" name="AutoShape 88"/>
          <p:cNvSpPr/>
          <p:nvPr/>
        </p:nvSpPr>
        <p:spPr>
          <a:xfrm flipH="1">
            <a:off x="2747283" y="8805569"/>
            <a:ext cx="0" cy="1005624"/>
          </a:xfrm>
          <a:prstGeom prst="line">
            <a:avLst/>
          </a:prstGeom>
          <a:ln w="9525" cap="flat">
            <a:solidFill>
              <a:srgbClr val="000000"/>
            </a:solidFill>
            <a:prstDash val="solid"/>
            <a:headEnd type="none" w="sm" len="sm"/>
            <a:tailEnd type="none" w="sm" len="sm"/>
          </a:ln>
        </p:spPr>
        <p:txBody>
          <a:bodyPr/>
          <a:lstStyle/>
          <a:p>
            <a:endParaRPr lang="en-US"/>
          </a:p>
        </p:txBody>
      </p:sp>
      <p:grpSp>
        <p:nvGrpSpPr>
          <p:cNvPr id="89" name="Group 89"/>
          <p:cNvGrpSpPr/>
          <p:nvPr/>
        </p:nvGrpSpPr>
        <p:grpSpPr>
          <a:xfrm>
            <a:off x="2709801" y="9028026"/>
            <a:ext cx="74965" cy="74965"/>
            <a:chOff x="0" y="0"/>
            <a:chExt cx="812800" cy="812800"/>
          </a:xfrm>
        </p:grpSpPr>
        <p:sp>
          <p:nvSpPr>
            <p:cNvPr id="90" name="Freeform 9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FDFD"/>
            </a:solidFill>
            <a:ln w="9525" cap="sq">
              <a:solidFill>
                <a:srgbClr val="000000"/>
              </a:solidFill>
              <a:prstDash val="solid"/>
              <a:miter/>
            </a:ln>
          </p:spPr>
          <p:txBody>
            <a:bodyPr/>
            <a:lstStyle/>
            <a:p>
              <a:endParaRPr lang="en-US"/>
            </a:p>
          </p:txBody>
        </p:sp>
        <p:sp>
          <p:nvSpPr>
            <p:cNvPr id="91" name="TextBox 91"/>
            <p:cNvSpPr txBox="1"/>
            <p:nvPr/>
          </p:nvSpPr>
          <p:spPr>
            <a:xfrm>
              <a:off x="76200" y="57150"/>
              <a:ext cx="660400" cy="679450"/>
            </a:xfrm>
            <a:prstGeom prst="rect">
              <a:avLst/>
            </a:prstGeom>
          </p:spPr>
          <p:txBody>
            <a:bodyPr lIns="50800" tIns="50800" rIns="50800" bIns="50800" rtlCol="0" anchor="ctr"/>
            <a:lstStyle/>
            <a:p>
              <a:pPr algn="ctr">
                <a:lnSpc>
                  <a:spcPts val="1399"/>
                </a:lnSpc>
              </a:pPr>
              <a:endParaRPr/>
            </a:p>
          </p:txBody>
        </p:sp>
      </p:grpSp>
      <p:grpSp>
        <p:nvGrpSpPr>
          <p:cNvPr id="92" name="Group 92"/>
          <p:cNvGrpSpPr/>
          <p:nvPr/>
        </p:nvGrpSpPr>
        <p:grpSpPr>
          <a:xfrm>
            <a:off x="2709801" y="9773711"/>
            <a:ext cx="74965" cy="74965"/>
            <a:chOff x="0" y="0"/>
            <a:chExt cx="812800" cy="812800"/>
          </a:xfrm>
        </p:grpSpPr>
        <p:sp>
          <p:nvSpPr>
            <p:cNvPr id="93" name="Freeform 9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FDFD"/>
            </a:solidFill>
            <a:ln w="9525" cap="sq">
              <a:solidFill>
                <a:srgbClr val="000000"/>
              </a:solidFill>
              <a:prstDash val="solid"/>
              <a:miter/>
            </a:ln>
          </p:spPr>
          <p:txBody>
            <a:bodyPr/>
            <a:lstStyle/>
            <a:p>
              <a:endParaRPr lang="en-US"/>
            </a:p>
          </p:txBody>
        </p:sp>
        <p:sp>
          <p:nvSpPr>
            <p:cNvPr id="94" name="TextBox 94"/>
            <p:cNvSpPr txBox="1"/>
            <p:nvPr/>
          </p:nvSpPr>
          <p:spPr>
            <a:xfrm>
              <a:off x="76200" y="57150"/>
              <a:ext cx="660400" cy="679450"/>
            </a:xfrm>
            <a:prstGeom prst="rect">
              <a:avLst/>
            </a:prstGeom>
          </p:spPr>
          <p:txBody>
            <a:bodyPr lIns="50800" tIns="50800" rIns="50800" bIns="50800" rtlCol="0" anchor="ctr"/>
            <a:lstStyle/>
            <a:p>
              <a:pPr algn="ctr">
                <a:lnSpc>
                  <a:spcPts val="1399"/>
                </a:lnSpc>
              </a:pPr>
              <a:endParaRPr/>
            </a:p>
          </p:txBody>
        </p:sp>
      </p:grpSp>
      <p:grpSp>
        <p:nvGrpSpPr>
          <p:cNvPr id="95" name="Group 95"/>
          <p:cNvGrpSpPr/>
          <p:nvPr/>
        </p:nvGrpSpPr>
        <p:grpSpPr>
          <a:xfrm>
            <a:off x="261634" y="1666345"/>
            <a:ext cx="7008512" cy="148084"/>
            <a:chOff x="0" y="0"/>
            <a:chExt cx="27047933" cy="571500"/>
          </a:xfrm>
        </p:grpSpPr>
        <p:sp>
          <p:nvSpPr>
            <p:cNvPr id="96" name="Freeform 96"/>
            <p:cNvSpPr/>
            <p:nvPr/>
          </p:nvSpPr>
          <p:spPr>
            <a:xfrm>
              <a:off x="0" y="255270"/>
              <a:ext cx="27047934" cy="69850"/>
            </a:xfrm>
            <a:custGeom>
              <a:avLst/>
              <a:gdLst/>
              <a:ahLst/>
              <a:cxnLst/>
              <a:rect l="l" t="t" r="r" b="b"/>
              <a:pathLst>
                <a:path w="27047934" h="69850">
                  <a:moveTo>
                    <a:pt x="26757105" y="0"/>
                  </a:moveTo>
                  <a:lnTo>
                    <a:pt x="0" y="0"/>
                  </a:lnTo>
                  <a:lnTo>
                    <a:pt x="0" y="69850"/>
                  </a:lnTo>
                  <a:lnTo>
                    <a:pt x="27047934" y="69850"/>
                  </a:lnTo>
                  <a:lnTo>
                    <a:pt x="27047934" y="0"/>
                  </a:lnTo>
                  <a:close/>
                </a:path>
              </a:pathLst>
            </a:custGeom>
            <a:solidFill>
              <a:srgbClr val="163853"/>
            </a:solidFill>
          </p:spPr>
          <p:txBody>
            <a:bodyPr/>
            <a:lstStyle/>
            <a:p>
              <a:endParaRPr lang="en-US"/>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304</Words>
  <Application>Microsoft Office PowerPoint</Application>
  <PresentationFormat>Custom</PresentationFormat>
  <Paragraphs>48</Paragraphs>
  <Slides>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vt:i4>
      </vt:variant>
    </vt:vector>
  </HeadingPairs>
  <TitlesOfParts>
    <vt:vector size="11" baseType="lpstr">
      <vt:lpstr>Arial</vt:lpstr>
      <vt:lpstr>Lato</vt:lpstr>
      <vt:lpstr>Aileron Bold</vt:lpstr>
      <vt:lpstr>Calibri</vt:lpstr>
      <vt:lpstr>Now</vt:lpstr>
      <vt:lpstr>Now Bold</vt:lpstr>
      <vt:lpstr>Aileron</vt:lpstr>
      <vt:lpstr>Lato Bold</vt:lpstr>
      <vt:lpstr>Now Heavy</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Creative CV Resume</dc:title>
  <cp:lastModifiedBy>BOUCHTA GRIBISS</cp:lastModifiedBy>
  <cp:revision>2</cp:revision>
  <dcterms:created xsi:type="dcterms:W3CDTF">2006-08-16T00:00:00Z</dcterms:created>
  <dcterms:modified xsi:type="dcterms:W3CDTF">2026-08-23T14:34:09Z</dcterms:modified>
  <dc:identifier>DAHCbTZX4Mo</dc:identifier>
</cp:coreProperties>
</file>